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8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tags/tag9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11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ink/ink1.xml" ContentType="application/inkml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3.xml" ContentType="application/vnd.openxmlformats-officedocument.themeOverr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14" r:id="rId4"/>
    <p:sldMasterId id="2147484130" r:id="rId5"/>
    <p:sldMasterId id="2147484146" r:id="rId6"/>
    <p:sldMasterId id="2147484162" r:id="rId7"/>
    <p:sldMasterId id="2147484178" r:id="rId8"/>
    <p:sldMasterId id="2147484191" r:id="rId9"/>
    <p:sldMasterId id="2147484207" r:id="rId10"/>
    <p:sldMasterId id="2147484224" r:id="rId11"/>
    <p:sldMasterId id="2147484240" r:id="rId12"/>
    <p:sldMasterId id="2147484256" r:id="rId13"/>
  </p:sldMasterIdLst>
  <p:notesMasterIdLst>
    <p:notesMasterId r:id="rId34"/>
  </p:notesMasterIdLst>
  <p:handoutMasterIdLst>
    <p:handoutMasterId r:id="rId35"/>
  </p:handoutMasterIdLst>
  <p:sldIdLst>
    <p:sldId id="1900" r:id="rId14"/>
    <p:sldId id="2007" r:id="rId15"/>
    <p:sldId id="256" r:id="rId16"/>
    <p:sldId id="1823" r:id="rId17"/>
    <p:sldId id="1824" r:id="rId18"/>
    <p:sldId id="1935" r:id="rId19"/>
    <p:sldId id="1990" r:id="rId20"/>
    <p:sldId id="2003" r:id="rId21"/>
    <p:sldId id="2000" r:id="rId22"/>
    <p:sldId id="2006" r:id="rId23"/>
    <p:sldId id="2001" r:id="rId24"/>
    <p:sldId id="1970" r:id="rId25"/>
    <p:sldId id="2004" r:id="rId26"/>
    <p:sldId id="1974" r:id="rId27"/>
    <p:sldId id="1979" r:id="rId28"/>
    <p:sldId id="1967" r:id="rId29"/>
    <p:sldId id="1968" r:id="rId30"/>
    <p:sldId id="1977" r:id="rId31"/>
    <p:sldId id="1982" r:id="rId32"/>
    <p:sldId id="2008" r:id="rId33"/>
  </p:sldIdLst>
  <p:sldSz cx="12192000" cy="6858000"/>
  <p:notesSz cx="6797675" cy="9926638"/>
  <p:custDataLst>
    <p:tags r:id="rId36"/>
  </p:custDataLst>
  <p:defaultTextStyle>
    <a:defPPr>
      <a:defRPr lang="cs-CZ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2" pos="2252" userDrawn="1">
          <p15:clr>
            <a:srgbClr val="A4A3A4"/>
          </p15:clr>
        </p15:guide>
        <p15:guide id="16" pos="5654" userDrawn="1">
          <p15:clr>
            <a:srgbClr val="A4A3A4"/>
          </p15:clr>
        </p15:guide>
        <p15:guide id="18" orient="horz" pos="4247" userDrawn="1">
          <p15:clr>
            <a:srgbClr val="A4A3A4"/>
          </p15:clr>
        </p15:guide>
        <p15:guide id="19" orient="horz" pos="391" userDrawn="1">
          <p15:clr>
            <a:srgbClr val="A4A3A4"/>
          </p15:clr>
        </p15:guide>
        <p15:guide id="20" pos="3840" userDrawn="1">
          <p15:clr>
            <a:srgbClr val="A4A3A4"/>
          </p15:clr>
        </p15:guide>
        <p15:guide id="22" pos="75" userDrawn="1">
          <p15:clr>
            <a:srgbClr val="A4A3A4"/>
          </p15:clr>
        </p15:guide>
        <p15:guide id="23" pos="325" userDrawn="1">
          <p15:clr>
            <a:srgbClr val="A4A3A4"/>
          </p15:clr>
        </p15:guide>
        <p15:guide id="24" orient="horz" pos="3543" userDrawn="1">
          <p15:clr>
            <a:srgbClr val="A4A3A4"/>
          </p15:clr>
        </p15:guide>
        <p15:guide id="25" orient="horz" pos="3906" userDrawn="1">
          <p15:clr>
            <a:srgbClr val="A4A3A4"/>
          </p15:clr>
        </p15:guide>
        <p15:guide id="26" orient="horz" pos="799" userDrawn="1">
          <p15:clr>
            <a:srgbClr val="A4A3A4"/>
          </p15:clr>
        </p15:guide>
        <p15:guide id="27" orient="horz" pos="2160" userDrawn="1">
          <p15:clr>
            <a:srgbClr val="A4A3A4"/>
          </p15:clr>
        </p15:guide>
        <p15:guide id="28" orient="horz" pos="3816" userDrawn="1">
          <p15:clr>
            <a:srgbClr val="A4A3A4"/>
          </p15:clr>
        </p15:guide>
        <p15:guide id="29" orient="horz" pos="73" userDrawn="1">
          <p15:clr>
            <a:srgbClr val="A4A3A4"/>
          </p15:clr>
        </p15:guide>
        <p15:guide id="30" pos="7605" userDrawn="1">
          <p15:clr>
            <a:srgbClr val="A4A3A4"/>
          </p15:clr>
        </p15:guide>
        <p15:guide id="31" pos="73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ereza Plistilova" initials="TP" lastIdx="2" clrIdx="6">
    <p:extLst>
      <p:ext uri="{19B8F6BF-5375-455C-9EA6-DF929625EA0E}">
        <p15:presenceInfo xmlns:p15="http://schemas.microsoft.com/office/powerpoint/2012/main" userId="S::Tereza.Plistilova@ipsos.com::2e5c7a4b-89a6-444a-a038-709385323ef7" providerId="AD"/>
      </p:ext>
    </p:extLst>
  </p:cmAuthor>
  <p:cmAuthor id="1" name="externista.ipsos" initials="e" lastIdx="18" clrIdx="0"/>
  <p:cmAuthor id="8" name="Marketa Dvorackova" initials="MD" lastIdx="4" clrIdx="7">
    <p:extLst>
      <p:ext uri="{19B8F6BF-5375-455C-9EA6-DF929625EA0E}">
        <p15:presenceInfo xmlns:p15="http://schemas.microsoft.com/office/powerpoint/2012/main" userId="ce8ff92b56f8c3d8" providerId="Windows Live"/>
      </p:ext>
    </p:extLst>
  </p:cmAuthor>
  <p:cmAuthor id="2" name="Tereza Horáková - Ipsos" initials="TH-I" lastIdx="7" clrIdx="1"/>
  <p:cmAuthor id="3" name="Magdalena Benova" initials="MB" lastIdx="17" clrIdx="2"/>
  <p:cmAuthor id="4" name="Zora Vasulinova" initials="ZV" lastIdx="8" clrIdx="3"/>
  <p:cmAuthor id="5" name="Katerina Kolarova" initials="KK" lastIdx="7" clrIdx="4">
    <p:extLst>
      <p:ext uri="{19B8F6BF-5375-455C-9EA6-DF929625EA0E}">
        <p15:presenceInfo xmlns:p15="http://schemas.microsoft.com/office/powerpoint/2012/main" userId="S::Katerina.Kolarova@ipsos.com::7926dcf8-7231-4ffe-a0c5-1c5dc24b9aa0" providerId="AD"/>
      </p:ext>
    </p:extLst>
  </p:cmAuthor>
  <p:cmAuthor id="6" name="Michal Kormaňák - Ipsos" initials="MK-I" lastIdx="1" clrIdx="5">
    <p:extLst>
      <p:ext uri="{19B8F6BF-5375-455C-9EA6-DF929625EA0E}">
        <p15:presenceInfo xmlns:p15="http://schemas.microsoft.com/office/powerpoint/2012/main" userId="S::Michal.Kormanak@ipsos.com::a13b3441-23dc-4cf3-a4be-f907fcd9c6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287"/>
    <a:srgbClr val="BEBDBD"/>
    <a:srgbClr val="CC0066"/>
    <a:srgbClr val="BBBABA"/>
    <a:srgbClr val="135868"/>
    <a:srgbClr val="87AAB2"/>
    <a:srgbClr val="0D5560"/>
    <a:srgbClr val="000000"/>
    <a:srgbClr val="B8B8B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6EE0D3-6F1E-4428-9EF7-763ADDC3D72B}" v="47" dt="2023-11-28T15:32:00.0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4" autoAdjust="0"/>
    <p:restoredTop sz="96247" autoAdjust="0"/>
  </p:normalViewPr>
  <p:slideViewPr>
    <p:cSldViewPr showGuides="1">
      <p:cViewPr varScale="1">
        <p:scale>
          <a:sx n="110" d="100"/>
          <a:sy n="110" d="100"/>
        </p:scale>
        <p:origin x="462" y="96"/>
      </p:cViewPr>
      <p:guideLst>
        <p:guide pos="2252"/>
        <p:guide pos="5654"/>
        <p:guide orient="horz" pos="4247"/>
        <p:guide orient="horz" pos="391"/>
        <p:guide pos="3840"/>
        <p:guide pos="75"/>
        <p:guide pos="325"/>
        <p:guide orient="horz" pos="3543"/>
        <p:guide orient="horz" pos="3906"/>
        <p:guide orient="horz" pos="799"/>
        <p:guide orient="horz" pos="2160"/>
        <p:guide orient="horz" pos="3816"/>
        <p:guide orient="horz" pos="73"/>
        <p:guide pos="7605"/>
        <p:guide pos="73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5737"/>
    </p:cViewPr>
  </p:sorterViewPr>
  <p:notesViewPr>
    <p:cSldViewPr showGuides="1">
      <p:cViewPr varScale="1">
        <p:scale>
          <a:sx n="77" d="100"/>
          <a:sy n="77" d="100"/>
        </p:scale>
        <p:origin x="4002" y="114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3312859772520418"/>
          <c:y val="4.5550026607414605E-2"/>
          <c:w val="0.38829241190459496"/>
          <c:h val="0.905799672069120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B0-467A-86CE-1F822299C0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B0-467A-86CE-1F822299C01C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B0-467A-86CE-1F822299C01C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B0-467A-86CE-1F822299C01C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763-4E8E-8695-A23454ADF76B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270-4888-B65C-8A828974F377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0-467A-86CE-1F822299C01C}"/>
              </c:ext>
            </c:extLst>
          </c:dPt>
          <c:dPt>
            <c:idx val="8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053-4314-8C68-DDFA6843C390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DC-4164-AB6C-5D78D5C51047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C-4164-AB6C-5D78D5C51047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List1!$A$2:$A$10</c:f>
              <c:strCache>
                <c:ptCount val="9"/>
                <c:pt idx="0">
                  <c:v>S nákupem na splátky</c:v>
                </c:pt>
                <c:pt idx="1">
                  <c:v>S kontokorentem</c:v>
                </c:pt>
                <c:pt idx="2">
                  <c:v>S jiným spotřebitelským úvěrem či půjčkou</c:v>
                </c:pt>
                <c:pt idx="3">
                  <c:v>S nákupem placeným kreditní kartou</c:v>
                </c:pt>
                <c:pt idx="4">
                  <c:v>S půjčkou nebo úvěrem od rodiny, známých či přátel</c:v>
                </c:pt>
                <c:pt idx="5">
                  <c:v>S hypotečním úvěrem</c:v>
                </c:pt>
                <c:pt idx="6">
                  <c:v>S úvěrem ze stavebního spoření</c:v>
                </c:pt>
                <c:pt idx="7">
                  <c:v>S leasingem</c:v>
                </c:pt>
                <c:pt idx="8">
                  <c:v>Nepůjčil jsem si nikdy na nic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35.1</c:v>
                </c:pt>
                <c:pt idx="1">
                  <c:v>34</c:v>
                </c:pt>
                <c:pt idx="2">
                  <c:v>32.5</c:v>
                </c:pt>
                <c:pt idx="3">
                  <c:v>28</c:v>
                </c:pt>
                <c:pt idx="4">
                  <c:v>27.5</c:v>
                </c:pt>
                <c:pt idx="5">
                  <c:v>20.100000000000001</c:v>
                </c:pt>
                <c:pt idx="6">
                  <c:v>17.100000000000001</c:v>
                </c:pt>
                <c:pt idx="7">
                  <c:v>9.4</c:v>
                </c:pt>
                <c:pt idx="8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B0-467A-86CE-1F822299C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0"/>
        <c:axId val="108417024"/>
        <c:axId val="108418560"/>
      </c:barChart>
      <c:catAx>
        <c:axId val="108417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4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405507485387641E-3"/>
          <c:y val="4.7612777741203489E-2"/>
          <c:w val="0.84826287623379448"/>
          <c:h val="0.911658863677999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15-46C3-8B3C-2BC1B8AEEB1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15-46C3-8B3C-2BC1B8AEEB18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015-46C3-8B3C-2BC1B8AEEB18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015-46C3-8B3C-2BC1B8AEEB18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015-46C3-8B3C-2BC1B8AEEB18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015-46C3-8B3C-2BC1B8AEEB18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015-46C3-8B3C-2BC1B8AEEB18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6015-46C3-8B3C-2BC1B8AEEB18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015-46C3-8B3C-2BC1B8AEEB18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015-46C3-8B3C-2BC1B8AEEB18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015-46C3-8B3C-2BC1B8AEEB18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6015-46C3-8B3C-2BC1B8AEEB18}"/>
              </c:ext>
            </c:extLst>
          </c:dPt>
          <c:dLbls>
            <c:numFmt formatCode="#,##0\ &quot;%&quot;;\-#,##0&quot;%&quot;" sourceLinked="0"/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Nevím, nedokážu říct</c:v>
                </c:pt>
                <c:pt idx="1">
                  <c:v>Více než 500 000 Kč</c:v>
                </c:pt>
                <c:pt idx="2">
                  <c:v>300 001 - 500 000</c:v>
                </c:pt>
                <c:pt idx="3">
                  <c:v>200 001 - 300 000</c:v>
                </c:pt>
                <c:pt idx="4">
                  <c:v>100 001 - 200 000</c:v>
                </c:pt>
                <c:pt idx="5">
                  <c:v>50 001 - 100 000</c:v>
                </c:pt>
                <c:pt idx="6">
                  <c:v>20 001 - 50 000</c:v>
                </c:pt>
                <c:pt idx="7">
                  <c:v>Do 20 000 Kč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7.7460000000000004</c:v>
                </c:pt>
                <c:pt idx="1">
                  <c:v>17.370999999999999</c:v>
                </c:pt>
                <c:pt idx="2">
                  <c:v>8.92</c:v>
                </c:pt>
                <c:pt idx="3">
                  <c:v>9.1549999999999994</c:v>
                </c:pt>
                <c:pt idx="4">
                  <c:v>11.972</c:v>
                </c:pt>
                <c:pt idx="5">
                  <c:v>13.146000000000001</c:v>
                </c:pt>
                <c:pt idx="6">
                  <c:v>13.85</c:v>
                </c:pt>
                <c:pt idx="7">
                  <c:v>17.84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015-46C3-8B3C-2BC1B8AEEB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26262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65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7226189968185"/>
          <c:y val="0.16366062563522377"/>
          <c:w val="0.45771222699551595"/>
          <c:h val="0.61683891547798164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rgbClr val="088287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74-4317-B181-AA5C4C9D66F3}"/>
              </c:ext>
            </c:extLst>
          </c:dPt>
          <c:dPt>
            <c:idx val="1"/>
            <c:bubble3D val="0"/>
            <c:spPr>
              <a:solidFill>
                <a:srgbClr val="2EACAB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74-4317-B181-AA5C4C9D66F3}"/>
              </c:ext>
            </c:extLst>
          </c:dPt>
          <c:dPt>
            <c:idx val="2"/>
            <c:bubble3D val="0"/>
            <c:spPr>
              <a:solidFill>
                <a:srgbClr val="7F7F7F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74-4317-B181-AA5C4C9D66F3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74-4317-B181-AA5C4C9D66F3}"/>
              </c:ext>
            </c:extLst>
          </c:dPt>
          <c:dPt>
            <c:idx val="4"/>
            <c:bubble3D val="0"/>
            <c:spPr>
              <a:solidFill>
                <a:srgbClr val="D9D9D9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974-4317-B181-AA5C4C9D66F3}"/>
              </c:ext>
            </c:extLst>
          </c:dPt>
          <c:dPt>
            <c:idx val="5"/>
            <c:bubble3D val="0"/>
            <c:spPr>
              <a:solidFill>
                <a:srgbClr val="0000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974-4317-B181-AA5C4C9D66F3}"/>
              </c:ext>
            </c:extLst>
          </c:dPt>
          <c:dLbls>
            <c:dLbl>
              <c:idx val="0"/>
              <c:layout>
                <c:manualLayout>
                  <c:x val="-8.0335229625215863E-3"/>
                  <c:y val="-1.1760087707073241E-2"/>
                </c:manualLayout>
              </c:layout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109171219470117E-2"/>
                      <c:h val="0.104128075170960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974-4317-B181-AA5C4C9D66F3}"/>
                </c:ext>
              </c:extLst>
            </c:dLbl>
            <c:dLbl>
              <c:idx val="1"/>
              <c:layout>
                <c:manualLayout>
                  <c:x val="5.8113637239719249E-3"/>
                  <c:y val="-2.044330849829714E-2"/>
                </c:manualLayout>
              </c:layout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78698080755483"/>
                      <c:h val="6.73614686791110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974-4317-B181-AA5C4C9D66F3}"/>
                </c:ext>
              </c:extLst>
            </c:dLbl>
            <c:dLbl>
              <c:idx val="4"/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0974-4317-B181-AA5C4C9D66F3}"/>
                </c:ext>
              </c:extLst>
            </c:dLbl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Vůbec se neobávám</c:v>
                </c:pt>
                <c:pt idx="1">
                  <c:v>Spíše se neobávám</c:v>
                </c:pt>
                <c:pt idx="2">
                  <c:v>Spíše se obávám</c:v>
                </c:pt>
                <c:pt idx="3">
                  <c:v>Velmi se obávám</c:v>
                </c:pt>
                <c:pt idx="4">
                  <c:v>Nevím, nedokážu říct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27.63</c:v>
                </c:pt>
                <c:pt idx="1">
                  <c:v>33.207000000000001</c:v>
                </c:pt>
                <c:pt idx="2">
                  <c:v>18.378</c:v>
                </c:pt>
                <c:pt idx="3">
                  <c:v>7.6050000000000004</c:v>
                </c:pt>
                <c:pt idx="4">
                  <c:v>13.180999999999999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974-4317-B181-AA5C4C9D66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662344521342826"/>
          <c:y val="0.21272117565703982"/>
          <c:w val="0.38506259243941532"/>
          <c:h val="0.489544302823005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7226189968185"/>
          <c:y val="0.16366062563522377"/>
          <c:w val="0.45771222699551595"/>
          <c:h val="0.61683891547798164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bezpečnost půjček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rgbClr val="088287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62-4EC5-B303-CB03FA9DA00E}"/>
              </c:ext>
            </c:extLst>
          </c:dPt>
          <c:dPt>
            <c:idx val="1"/>
            <c:bubble3D val="0"/>
            <c:spPr>
              <a:solidFill>
                <a:srgbClr val="2EACAB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62-4EC5-B303-CB03FA9DA00E}"/>
              </c:ext>
            </c:extLst>
          </c:dPt>
          <c:dPt>
            <c:idx val="2"/>
            <c:bubble3D val="0"/>
            <c:spPr>
              <a:solidFill>
                <a:srgbClr val="7F7F7F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62-4EC5-B303-CB03FA9DA00E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62-4EC5-B303-CB03FA9DA00E}"/>
              </c:ext>
            </c:extLst>
          </c:dPt>
          <c:dPt>
            <c:idx val="4"/>
            <c:bubble3D val="0"/>
            <c:spPr>
              <a:solidFill>
                <a:srgbClr val="D9D9D9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62-4EC5-B303-CB03FA9DA00E}"/>
              </c:ext>
            </c:extLst>
          </c:dPt>
          <c:dPt>
            <c:idx val="5"/>
            <c:bubble3D val="0"/>
            <c:spPr>
              <a:solidFill>
                <a:srgbClr val="0000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662-4EC5-B303-CB03FA9DA00E}"/>
              </c:ext>
            </c:extLst>
          </c:dPt>
          <c:dLbls>
            <c:dLbl>
              <c:idx val="0"/>
              <c:layout>
                <c:manualLayout>
                  <c:x val="-7.0894151077550371E-2"/>
                  <c:y val="-0.1381840999074882"/>
                </c:manualLayout>
              </c:layout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96723631317696"/>
                      <c:h val="0.112556193980226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662-4EC5-B303-CB03FA9DA00E}"/>
                </c:ext>
              </c:extLst>
            </c:dLbl>
            <c:dLbl>
              <c:idx val="1"/>
              <c:layout>
                <c:manualLayout>
                  <c:x val="5.8113637239719249E-3"/>
                  <c:y val="-2.044330849829714E-2"/>
                </c:manualLayout>
              </c:layout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78698080755483"/>
                      <c:h val="6.73614686791110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662-4EC5-B303-CB03FA9DA00E}"/>
                </c:ext>
              </c:extLst>
            </c:dLbl>
            <c:dLbl>
              <c:idx val="4"/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2662-4EC5-B303-CB03FA9DA00E}"/>
                </c:ext>
              </c:extLst>
            </c:dLbl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Určitě ano</c:v>
                </c:pt>
                <c:pt idx="1">
                  <c:v>Spíše ano</c:v>
                </c:pt>
                <c:pt idx="2">
                  <c:v>Spíše ne</c:v>
                </c:pt>
                <c:pt idx="3">
                  <c:v>Určitě ne</c:v>
                </c:pt>
                <c:pt idx="4">
                  <c:v>Nevím, nedokážu říct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43.093000000000004</c:v>
                </c:pt>
                <c:pt idx="1">
                  <c:v>34.347000000000001</c:v>
                </c:pt>
                <c:pt idx="2">
                  <c:v>6.3369999999999997</c:v>
                </c:pt>
                <c:pt idx="3">
                  <c:v>4.056</c:v>
                </c:pt>
                <c:pt idx="4">
                  <c:v>12.167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662-4EC5-B303-CB03FA9DA0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74625837696653"/>
          <c:y val="0.16636570451688773"/>
          <c:w val="0.29811742688692261"/>
          <c:h val="0.510614971523074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292481304412531E-2"/>
          <c:y val="0"/>
          <c:w val="0.63508270405693346"/>
          <c:h val="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Je mi to jedno, neřeším to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0-45A0-9CF6-C851DD65FABF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50 % příjmů</c:v>
                </c:pt>
              </c:strCache>
            </c:strRef>
          </c:tx>
          <c:spPr>
            <a:solidFill>
              <a:srgbClr val="000000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00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B70-45A0-9CF6-C851DD65FABF}"/>
              </c:ext>
            </c:extLst>
          </c:dPt>
          <c:dLbls>
            <c:delete val="1"/>
          </c:dLbls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70-45A0-9CF6-C851DD65FABF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40 % příjmů</c:v>
                </c:pt>
              </c:strCache>
            </c:strRef>
          </c:tx>
          <c:spPr>
            <a:solidFill>
              <a:srgbClr val="7F7F7F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List1!$D$2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70-45A0-9CF6-C851DD65FABF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30 % příjmů</c:v>
                </c:pt>
              </c:strCache>
            </c:strRef>
          </c:tx>
          <c:spPr>
            <a:solidFill>
              <a:srgbClr val="2EACAB">
                <a:alpha val="53000"/>
              </a:srgb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List1!$E$2</c:f>
              <c:numCache>
                <c:formatCode>General</c:formatCode>
                <c:ptCount val="1"/>
                <c:pt idx="0">
                  <c:v>12.4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B70-45A0-9CF6-C851DD65FABF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20 % příjmů</c:v>
                </c:pt>
              </c:strCache>
            </c:strRef>
          </c:tx>
          <c:spPr>
            <a:solidFill>
              <a:srgbClr val="2EACAB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List1!$F$2</c:f>
              <c:numCache>
                <c:formatCode>General</c:formatCode>
                <c:ptCount val="1"/>
                <c:pt idx="0">
                  <c:v>26.2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B70-45A0-9CF6-C851DD65FABF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10 % příjmů</c:v>
                </c:pt>
              </c:strCache>
            </c:strRef>
          </c:tx>
          <c:spPr>
            <a:solidFill>
              <a:srgbClr val="2EACAB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6B70-45A0-9CF6-C851DD65FABF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List1!$G$2</c:f>
              <c:numCache>
                <c:formatCode>General</c:formatCode>
                <c:ptCount val="1"/>
                <c:pt idx="0">
                  <c:v>42.8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B70-45A0-9CF6-C851DD65FA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08156328"/>
        <c:axId val="708150752"/>
      </c:barChart>
      <c:catAx>
        <c:axId val="708156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8150752"/>
        <c:crosses val="autoZero"/>
        <c:auto val="1"/>
        <c:lblAlgn val="ctr"/>
        <c:lblOffset val="100"/>
        <c:noMultiLvlLbl val="0"/>
      </c:catAx>
      <c:valAx>
        <c:axId val="7081507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08156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18378762370711"/>
          <c:y val="2.4961126411553101E-2"/>
          <c:w val="0.32703307682173344"/>
          <c:h val="0.951476394176763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1377040727668437"/>
          <c:y val="2.9406203628356709E-2"/>
          <c:w val="0.55704551346146713"/>
          <c:h val="0.952387391699775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B0-467A-86CE-1F822299C0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B0-467A-86CE-1F822299C01C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B0-467A-86CE-1F822299C01C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B0-467A-86CE-1F822299C01C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763-4E8E-8695-A23454ADF76B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270-4888-B65C-8A828974F377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0-467A-86CE-1F822299C01C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3FA-4715-A97D-D54E636F1FF0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DC-4164-AB6C-5D78D5C51047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C-4164-AB6C-5D78D5C51047}"/>
              </c:ext>
            </c:extLst>
          </c:dPt>
          <c:dPt>
            <c:idx val="12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0-4516-994E-8179D3DF8845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List1!$A$2:$A$14</c:f>
              <c:strCache>
                <c:ptCount val="13"/>
                <c:pt idx="0">
                  <c:v>Zážitky / dovolená</c:v>
                </c:pt>
                <c:pt idx="1">
                  <c:v>Sportovní vybavení</c:v>
                </c:pt>
                <c:pt idx="2">
                  <c:v>Běžná spotřeba</c:v>
                </c:pt>
                <c:pt idx="3">
                  <c:v>Splacení předchozí/jiné půjčky</c:v>
                </c:pt>
                <c:pt idx="4">
                  <c:v>Spotřební elektronika</c:v>
                </c:pt>
                <c:pt idx="5">
                  <c:v>Půjčka pro člena rodiny / děti</c:v>
                </c:pt>
                <c:pt idx="6">
                  <c:v>Vybavení bytu </c:v>
                </c:pt>
                <c:pt idx="7">
                  <c:v>Vzdělání</c:v>
                </c:pt>
                <c:pt idx="8">
                  <c:v>Auto / motorka</c:v>
                </c:pt>
                <c:pt idx="9">
                  <c:v>Lékařský zákrok</c:v>
                </c:pt>
                <c:pt idx="10">
                  <c:v>Bílé elektro</c:v>
                </c:pt>
                <c:pt idx="11">
                  <c:v>Rekonstrukce bytu </c:v>
                </c:pt>
                <c:pt idx="12">
                  <c:v>Něco jiného</c:v>
                </c:pt>
              </c:strCache>
            </c:strRef>
          </c:cat>
          <c:val>
            <c:numRef>
              <c:f>List1!$B$2:$B$14</c:f>
              <c:numCache>
                <c:formatCode>General</c:formatCode>
                <c:ptCount val="13"/>
                <c:pt idx="0">
                  <c:v>72.3</c:v>
                </c:pt>
                <c:pt idx="1">
                  <c:v>46.3</c:v>
                </c:pt>
                <c:pt idx="2">
                  <c:v>38.9</c:v>
                </c:pt>
                <c:pt idx="3">
                  <c:v>37.799999999999997</c:v>
                </c:pt>
                <c:pt idx="4">
                  <c:v>30.2</c:v>
                </c:pt>
                <c:pt idx="5">
                  <c:v>25.4</c:v>
                </c:pt>
                <c:pt idx="6">
                  <c:v>20.6</c:v>
                </c:pt>
                <c:pt idx="7">
                  <c:v>20</c:v>
                </c:pt>
                <c:pt idx="8">
                  <c:v>16.7</c:v>
                </c:pt>
                <c:pt idx="9">
                  <c:v>16.2</c:v>
                </c:pt>
                <c:pt idx="10">
                  <c:v>14.9</c:v>
                </c:pt>
                <c:pt idx="11">
                  <c:v>8.9</c:v>
                </c:pt>
                <c:pt idx="12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B0-467A-86CE-1F822299C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List1!$C$1</c15:sqref>
                        </c15:formulaRef>
                      </c:ext>
                    </c:extLst>
                    <c:strCache>
                      <c:ptCount val="1"/>
                      <c:pt idx="0">
                        <c:v>Sloupec1</c:v>
                      </c:pt>
                    </c:strCache>
                  </c:strRef>
                </c:tx>
                <c:spPr>
                  <a:solidFill>
                    <a:sysClr val="window" lastClr="FFFFFF">
                      <a:lumMod val="65000"/>
                    </a:sysClr>
                  </a:solidFill>
                  <a:ln>
                    <a:noFill/>
                  </a:ln>
                  <a:effectLst/>
                </c:spPr>
                <c:invertIfNegative val="0"/>
                <c:dPt>
                  <c:idx val="12"/>
                  <c:invertIfNegative val="0"/>
                  <c:bubble3D val="0"/>
                  <c:spPr>
                    <a:solidFill>
                      <a:sysClr val="window" lastClr="FFFFFF">
                        <a:lumMod val="85000"/>
                      </a:sysClr>
                    </a:solidFill>
                    <a:ln>
                      <a:noFill/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7-6AC0-40B5-B216-41A9C45DDCB1}"/>
                    </c:ext>
                  </c:extLst>
                </c:dPt>
                <c:dLbls>
                  <c:numFmt formatCode="#,##0\ &quot;%&quot;;\-#,##0&quot;%&quot;" sourceLinked="0"/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0">
                      <a:spAutoFit/>
                    </a:bodyPr>
                    <a:lstStyle/>
                    <a:p>
                      <a:pPr algn="ctr">
                        <a:defRPr lang="en-US" sz="1197" b="0" i="0" u="none" strike="noStrike" kern="1200" baseline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List1!$A$2:$A$14</c15:sqref>
                        </c15:formulaRef>
                      </c:ext>
                    </c:extLst>
                    <c:strCache>
                      <c:ptCount val="13"/>
                      <c:pt idx="0">
                        <c:v>Zážitky / dovolená</c:v>
                      </c:pt>
                      <c:pt idx="1">
                        <c:v>Sportovní vybavení</c:v>
                      </c:pt>
                      <c:pt idx="2">
                        <c:v>Běžná spotřeba</c:v>
                      </c:pt>
                      <c:pt idx="3">
                        <c:v>Splacení předchozí/jiné půjčky</c:v>
                      </c:pt>
                      <c:pt idx="4">
                        <c:v>Spotřební elektronika</c:v>
                      </c:pt>
                      <c:pt idx="5">
                        <c:v>Půjčka pro člena rodiny / děti</c:v>
                      </c:pt>
                      <c:pt idx="6">
                        <c:v>Vybavení bytu </c:v>
                      </c:pt>
                      <c:pt idx="7">
                        <c:v>Vzdělání</c:v>
                      </c:pt>
                      <c:pt idx="8">
                        <c:v>Auto / motorka</c:v>
                      </c:pt>
                      <c:pt idx="9">
                        <c:v>Lékařský zákrok</c:v>
                      </c:pt>
                      <c:pt idx="10">
                        <c:v>Bílé elektro</c:v>
                      </c:pt>
                      <c:pt idx="11">
                        <c:v>Rekonstrukce bytu </c:v>
                      </c:pt>
                      <c:pt idx="12">
                        <c:v>Něco jiného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List1!$C$2:$C$14</c15:sqref>
                        </c15:formulaRef>
                      </c:ext>
                    </c:extLst>
                    <c:numCache>
                      <c:formatCode>General</c:formatCode>
                      <c:ptCount val="1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6-6AC0-40B5-B216-41A9C45DDCB1}"/>
                  </c:ext>
                </c:extLst>
              </c15:ser>
            </c15:filteredBarSeries>
          </c:ext>
        </c:extLst>
      </c:barChart>
      <c:catAx>
        <c:axId val="108417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1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1810920110183833"/>
          <c:y val="4.3579053180795559E-2"/>
          <c:w val="0.45574623652927454"/>
          <c:h val="0.952387391699775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B0-467A-86CE-1F822299C0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B0-467A-86CE-1F822299C01C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B0-467A-86CE-1F822299C01C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B0-467A-86CE-1F822299C01C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763-4E8E-8695-A23454ADF76B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270-4888-B65C-8A828974F377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0-467A-86CE-1F822299C01C}"/>
              </c:ext>
            </c:extLst>
          </c:dPt>
          <c:dPt>
            <c:idx val="8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3FA-4715-A97D-D54E636F1FF0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DC-4164-AB6C-5D78D5C51047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C-4164-AB6C-5D78D5C51047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0-4516-994E-8179D3DF8845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3E3-46E4-A43E-8A4EC547CCB2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List1!$A$2:$A$10</c:f>
              <c:strCache>
                <c:ptCount val="9"/>
                <c:pt idx="0">
                  <c:v>Banka</c:v>
                </c:pt>
                <c:pt idx="1">
                  <c:v>Příbuzní a známí</c:v>
                </c:pt>
                <c:pt idx="2">
                  <c:v>Splátková společnost </c:v>
                </c:pt>
                <c:pt idx="3">
                  <c:v>P2P platforma</c:v>
                </c:pt>
                <c:pt idx="4">
                  <c:v>Leasingová společnost</c:v>
                </c:pt>
                <c:pt idx="5">
                  <c:v>Zaměstnavatel</c:v>
                </c:pt>
                <c:pt idx="6">
                  <c:v>Jiná finanční společnost</c:v>
                </c:pt>
                <c:pt idx="7">
                  <c:v>Přímo prodejce zboží</c:v>
                </c:pt>
                <c:pt idx="8">
                  <c:v>Někdo jiný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60.293999999999997</c:v>
                </c:pt>
                <c:pt idx="1">
                  <c:v>30.882000000000001</c:v>
                </c:pt>
                <c:pt idx="2">
                  <c:v>11.765000000000001</c:v>
                </c:pt>
                <c:pt idx="3">
                  <c:v>8.8239999999999998</c:v>
                </c:pt>
                <c:pt idx="4">
                  <c:v>8.0879999999999992</c:v>
                </c:pt>
                <c:pt idx="5">
                  <c:v>8.0879999999999992</c:v>
                </c:pt>
                <c:pt idx="6">
                  <c:v>6.6180000000000003</c:v>
                </c:pt>
                <c:pt idx="7">
                  <c:v>4.4119999999999999</c:v>
                </c:pt>
                <c:pt idx="8">
                  <c:v>10.294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B0-467A-86CE-1F822299C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10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359800905438749"/>
          <c:y val="0.13573359772874782"/>
          <c:w val="0.45771222699551595"/>
          <c:h val="0.61683891547798164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půjčka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rgbClr val="088287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41-4190-A3D2-B4E0B6FA468D}"/>
              </c:ext>
            </c:extLst>
          </c:dPt>
          <c:dPt>
            <c:idx val="1"/>
            <c:bubble3D val="0"/>
            <c:spPr>
              <a:solidFill>
                <a:srgbClr val="2EACAB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41-4190-A3D2-B4E0B6FA468D}"/>
              </c:ext>
            </c:extLst>
          </c:dPt>
          <c:dPt>
            <c:idx val="2"/>
            <c:bubble3D val="0"/>
            <c:spPr>
              <a:solidFill>
                <a:srgbClr val="7F7F7F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41-4190-A3D2-B4E0B6FA468D}"/>
              </c:ext>
            </c:extLst>
          </c:dPt>
          <c:dPt>
            <c:idx val="3"/>
            <c:bubble3D val="0"/>
            <c:spPr>
              <a:solidFill>
                <a:srgbClr val="0000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441-4190-A3D2-B4E0B6FA468D}"/>
              </c:ext>
            </c:extLst>
          </c:dPt>
          <c:dPt>
            <c:idx val="4"/>
            <c:bubble3D val="0"/>
            <c:spPr>
              <a:solidFill>
                <a:srgbClr val="7F7F7F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441-4190-A3D2-B4E0B6FA468D}"/>
              </c:ext>
            </c:extLst>
          </c:dPt>
          <c:dPt>
            <c:idx val="5"/>
            <c:bubble3D val="0"/>
            <c:spPr>
              <a:solidFill>
                <a:srgbClr val="000000"/>
              </a:solidFill>
              <a:ln w="952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441-4190-A3D2-B4E0B6FA468D}"/>
              </c:ext>
            </c:extLst>
          </c:dPt>
          <c:dLbls>
            <c:dLbl>
              <c:idx val="0"/>
              <c:layout>
                <c:manualLayout>
                  <c:x val="-2.6891796626489516E-2"/>
                  <c:y val="-1.1759968704892739E-2"/>
                </c:manualLayout>
              </c:layout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109171219470117E-2"/>
                      <c:h val="0.104128075170960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41-4190-A3D2-B4E0B6FA468D}"/>
                </c:ext>
              </c:extLst>
            </c:dLbl>
            <c:dLbl>
              <c:idx val="1"/>
              <c:layout>
                <c:manualLayout>
                  <c:x val="-3.6178200125573097E-3"/>
                  <c:y val="4.8416082992552593E-3"/>
                </c:manualLayout>
              </c:layout>
              <c:numFmt formatCode="#,##0\ &quot;%&quot;;\-#,##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78698080755483"/>
                      <c:h val="6.73614686791110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441-4190-A3D2-B4E0B6FA468D}"/>
                </c:ext>
              </c:extLst>
            </c:dLbl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Určitě ano</c:v>
                </c:pt>
                <c:pt idx="1">
                  <c:v>Spíše ano</c:v>
                </c:pt>
                <c:pt idx="2">
                  <c:v>Spíše ne</c:v>
                </c:pt>
                <c:pt idx="3">
                  <c:v>Určitě ne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2.5</c:v>
                </c:pt>
                <c:pt idx="1">
                  <c:v>11.1</c:v>
                </c:pt>
                <c:pt idx="2">
                  <c:v>29.3</c:v>
                </c:pt>
                <c:pt idx="3">
                  <c:v>57.1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441-4190-A3D2-B4E0B6FA4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2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4570290294263879E-2"/>
          <c:y val="0.22810873659606834"/>
          <c:w val="0.27925925439948912"/>
          <c:h val="0.485330177685291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4705997317319596"/>
          <c:y val="4.3579059690395355E-2"/>
          <c:w val="0.55294002682680399"/>
          <c:h val="0.952387391699775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B0-467A-86CE-1F822299C0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B0-467A-86CE-1F822299C01C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B0-467A-86CE-1F822299C01C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B0-467A-86CE-1F822299C01C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763-4E8E-8695-A23454ADF76B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270-4888-B65C-8A828974F377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0-467A-86CE-1F822299C01C}"/>
              </c:ext>
            </c:extLst>
          </c:dPt>
          <c:dPt>
            <c:idx val="8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3FA-4715-A97D-D54E636F1FF0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DC-4164-AB6C-5D78D5C51047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C-4164-AB6C-5D78D5C51047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0-4516-994E-8179D3DF8845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3E3-46E4-A43E-8A4EC547CCB2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List1!$A$2:$A$10</c:f>
              <c:strCache>
                <c:ptCount val="9"/>
                <c:pt idx="0">
                  <c:v>Budu vyjednávat o odkladu splátek s poskytovatelem půjčky</c:v>
                </c:pt>
                <c:pt idx="1">
                  <c:v>Půjčím si od příbuzných nebo známých</c:v>
                </c:pt>
                <c:pt idx="2">
                  <c:v>Pokusím se půjčky konsolidovat (spojit dohromady) v bance</c:v>
                </c:pt>
                <c:pt idx="3">
                  <c:v>Neřešil/a bych to</c:v>
                </c:pt>
                <c:pt idx="4">
                  <c:v>Půjčím si na splátky v bance</c:v>
                </c:pt>
                <c:pt idx="5">
                  <c:v>Půjčím si od zaměstnavatele</c:v>
                </c:pt>
                <c:pt idx="6">
                  <c:v>Nebudu splácet, dokud nebudu mít dostatek peněz na splátky</c:v>
                </c:pt>
                <c:pt idx="7">
                  <c:v>Půjčím si na splátky od nebankovní společnosti</c:v>
                </c:pt>
                <c:pt idx="8">
                  <c:v>Jiné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34.1</c:v>
                </c:pt>
                <c:pt idx="1">
                  <c:v>25</c:v>
                </c:pt>
                <c:pt idx="2">
                  <c:v>18.899999999999999</c:v>
                </c:pt>
                <c:pt idx="3">
                  <c:v>5.4</c:v>
                </c:pt>
                <c:pt idx="4">
                  <c:v>4.2</c:v>
                </c:pt>
                <c:pt idx="5">
                  <c:v>2.5</c:v>
                </c:pt>
                <c:pt idx="6">
                  <c:v>2.4</c:v>
                </c:pt>
                <c:pt idx="7">
                  <c:v>1.2</c:v>
                </c:pt>
                <c:pt idx="8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B0-467A-86CE-1F822299C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4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62655531656862651"/>
          <c:y val="1.3094634052941458E-2"/>
          <c:w val="0.27231589721488986"/>
          <c:h val="0.952387391699775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B0-467A-86CE-1F822299C0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B0-467A-86CE-1F822299C01C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B0-467A-86CE-1F822299C01C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B0-467A-86CE-1F822299C01C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763-4E8E-8695-A23454ADF76B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270-4888-B65C-8A828974F377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0-467A-86CE-1F822299C01C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DC-4164-AB6C-5D78D5C51047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C-4164-AB6C-5D78D5C51047}"/>
              </c:ext>
            </c:extLst>
          </c:dPt>
          <c:dPt>
            <c:idx val="12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0-4516-994E-8179D3DF8845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List1!$A$2:$A$14</c:f>
              <c:strCache>
                <c:ptCount val="13"/>
                <c:pt idx="0">
                  <c:v>Auto / motorka.</c:v>
                </c:pt>
                <c:pt idx="1">
                  <c:v>Rekonstrukce bytu (koupelna, podlahy, okna apod.).</c:v>
                </c:pt>
                <c:pt idx="2">
                  <c:v>Spotřební elektronika (TV, telefon, PC apod.).</c:v>
                </c:pt>
                <c:pt idx="3">
                  <c:v>Bílé elektro (lednice, pračka apod.).</c:v>
                </c:pt>
                <c:pt idx="4">
                  <c:v>Vybavení bytu (nábytek).</c:v>
                </c:pt>
                <c:pt idx="5">
                  <c:v>Splacení předchozí/jiné půjčky.</c:v>
                </c:pt>
                <c:pt idx="6">
                  <c:v>Běžnou spotřebu (provoz domácnosti).</c:v>
                </c:pt>
                <c:pt idx="7">
                  <c:v>Půjčka pro člena rodiny / děti.</c:v>
                </c:pt>
                <c:pt idx="8">
                  <c:v>Vzdělání (školné, kurzy apod.).</c:v>
                </c:pt>
                <c:pt idx="9">
                  <c:v>Zážitky / dovolená.</c:v>
                </c:pt>
                <c:pt idx="10">
                  <c:v>Lékařský zákrok (zuby, nadstandardní péče, plastika apod.).</c:v>
                </c:pt>
                <c:pt idx="11">
                  <c:v>Sportovní vybavení.</c:v>
                </c:pt>
                <c:pt idx="12">
                  <c:v>Na něco jiného</c:v>
                </c:pt>
              </c:strCache>
            </c:strRef>
          </c:cat>
          <c:val>
            <c:numRef>
              <c:f>List1!$B$2:$B$14</c:f>
              <c:numCache>
                <c:formatCode>General</c:formatCode>
                <c:ptCount val="13"/>
                <c:pt idx="0">
                  <c:v>34.220999999999997</c:v>
                </c:pt>
                <c:pt idx="1">
                  <c:v>27.25</c:v>
                </c:pt>
                <c:pt idx="2">
                  <c:v>26.489000000000001</c:v>
                </c:pt>
                <c:pt idx="3">
                  <c:v>25.349</c:v>
                </c:pt>
                <c:pt idx="4">
                  <c:v>23.321000000000002</c:v>
                </c:pt>
                <c:pt idx="5">
                  <c:v>15.462999999999999</c:v>
                </c:pt>
                <c:pt idx="6">
                  <c:v>12.673999999999999</c:v>
                </c:pt>
                <c:pt idx="7">
                  <c:v>11.026999999999999</c:v>
                </c:pt>
                <c:pt idx="8">
                  <c:v>5.7030000000000003</c:v>
                </c:pt>
                <c:pt idx="9">
                  <c:v>5.3230000000000004</c:v>
                </c:pt>
                <c:pt idx="10">
                  <c:v>4.1829999999999998</c:v>
                </c:pt>
                <c:pt idx="11">
                  <c:v>2.028</c:v>
                </c:pt>
                <c:pt idx="12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B0-467A-86CE-1F822299C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35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344353706054524E-2"/>
          <c:y val="0.25151584672620847"/>
          <c:w val="0.92615991070498438"/>
          <c:h val="0.51164874912626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9D-4CC6-9E0A-13F832BD8F8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59D-4CC6-9E0A-13F832BD8F85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59D-4CC6-9E0A-13F832BD8F85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59D-4CC6-9E0A-13F832BD8F85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59D-4CC6-9E0A-13F832BD8F85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59D-4CC6-9E0A-13F832BD8F85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59D-4CC6-9E0A-13F832BD8F85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59D-4CC6-9E0A-13F832BD8F85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759D-4CC6-9E0A-13F832BD8F85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759D-4CC6-9E0A-13F832BD8F85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759D-4CC6-9E0A-13F832BD8F85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List1!$A$2:$A$11</c:f>
              <c:strCache>
                <c:ptCount val="10"/>
                <c:pt idx="0">
                  <c:v>Rekonstrukce bytu</c:v>
                </c:pt>
                <c:pt idx="1">
                  <c:v>Vybavení bytu</c:v>
                </c:pt>
                <c:pt idx="2">
                  <c:v>Běžná spotřeba</c:v>
                </c:pt>
                <c:pt idx="3">
                  <c:v>Auto / motorka</c:v>
                </c:pt>
                <c:pt idx="4">
                  <c:v>Spotřební elektronika</c:v>
                </c:pt>
                <c:pt idx="5">
                  <c:v>Bílé elektro</c:v>
                </c:pt>
                <c:pt idx="6">
                  <c:v>Splacení jiné půjčky</c:v>
                </c:pt>
                <c:pt idx="7">
                  <c:v>Lékařský zákrok</c:v>
                </c:pt>
                <c:pt idx="8">
                  <c:v>Vzdělání</c:v>
                </c:pt>
                <c:pt idx="9">
                  <c:v>Zážitky / dovolená</c:v>
                </c:pt>
              </c:strCache>
            </c:strRef>
          </c:cat>
          <c:val>
            <c:numRef>
              <c:f>List1!$B$2:$B$11</c:f>
              <c:numCache>
                <c:formatCode>General</c:formatCode>
                <c:ptCount val="10"/>
                <c:pt idx="0">
                  <c:v>33.765999999999998</c:v>
                </c:pt>
                <c:pt idx="1">
                  <c:v>18.181999999999999</c:v>
                </c:pt>
                <c:pt idx="2">
                  <c:v>16.882999999999999</c:v>
                </c:pt>
                <c:pt idx="3">
                  <c:v>15.584</c:v>
                </c:pt>
                <c:pt idx="4">
                  <c:v>14.286</c:v>
                </c:pt>
                <c:pt idx="5">
                  <c:v>10.39</c:v>
                </c:pt>
                <c:pt idx="6">
                  <c:v>9.0909999999999993</c:v>
                </c:pt>
                <c:pt idx="7">
                  <c:v>6.4939999999999998</c:v>
                </c:pt>
                <c:pt idx="8">
                  <c:v>5.1950000000000003</c:v>
                </c:pt>
                <c:pt idx="9">
                  <c:v>5.1950000000000003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59D-4CC6-9E0A-13F832BD8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3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405507485387641E-3"/>
          <c:y val="4.7612777741203489E-2"/>
          <c:w val="0.84826287623379448"/>
          <c:h val="0.911658863677999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83-4CAB-83DF-229B393E5C1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383-4CAB-83DF-229B393E5C11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83-4CAB-83DF-229B393E5C11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383-4CAB-83DF-229B393E5C11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383-4CAB-83DF-229B393E5C11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383-4CAB-83DF-229B393E5C11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383-4CAB-83DF-229B393E5C11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383-4CAB-83DF-229B393E5C11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383-4CAB-83DF-229B393E5C11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4383-4CAB-83DF-229B393E5C11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4383-4CAB-83DF-229B393E5C11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4383-4CAB-83DF-229B393E5C11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List1!$A$2:$A$9</c:f>
              <c:strCache>
                <c:ptCount val="8"/>
                <c:pt idx="0">
                  <c:v>Nevím, nedokážu říct</c:v>
                </c:pt>
                <c:pt idx="1">
                  <c:v>Více než 500 000 Kč</c:v>
                </c:pt>
                <c:pt idx="2">
                  <c:v>300 001 - 500 000</c:v>
                </c:pt>
                <c:pt idx="3">
                  <c:v>200 001 - 300 000</c:v>
                </c:pt>
                <c:pt idx="4">
                  <c:v>100 001 - 200 000</c:v>
                </c:pt>
                <c:pt idx="5">
                  <c:v>50 001 - 100 000</c:v>
                </c:pt>
                <c:pt idx="6">
                  <c:v>20 001 - 50 000</c:v>
                </c:pt>
                <c:pt idx="7">
                  <c:v>Do 20 000 Kč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2.597</c:v>
                </c:pt>
                <c:pt idx="1">
                  <c:v>10.39</c:v>
                </c:pt>
                <c:pt idx="2">
                  <c:v>7.7919999999999998</c:v>
                </c:pt>
                <c:pt idx="3">
                  <c:v>9.0909999999999993</c:v>
                </c:pt>
                <c:pt idx="4">
                  <c:v>24.675000000000001</c:v>
                </c:pt>
                <c:pt idx="5">
                  <c:v>14.286</c:v>
                </c:pt>
                <c:pt idx="6">
                  <c:v>18.181999999999999</c:v>
                </c:pt>
                <c:pt idx="7">
                  <c:v>12.987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4383-4CAB-83DF-229B393E5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35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266271541034385E-3"/>
          <c:y val="7.7205246423666565E-2"/>
          <c:w val="0.98363017109443263"/>
          <c:h val="0.504199869842111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552-40CC-8BF8-27A4403D833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F552-40CC-8BF8-27A4403D833A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552-40CC-8BF8-27A4403D833A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552-40CC-8BF8-27A4403D833A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552-40CC-8BF8-27A4403D833A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552-40CC-8BF8-27A4403D833A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F552-40CC-8BF8-27A4403D833A}"/>
              </c:ext>
            </c:extLst>
          </c:dPt>
          <c:dPt>
            <c:idx val="8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F552-40CC-8BF8-27A4403D833A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552-40CC-8BF8-27A4403D833A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F552-40CC-8BF8-27A4403D833A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552-40CC-8BF8-27A4403D833A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List1!$A$2:$A$10</c:f>
              <c:strCache>
                <c:ptCount val="9"/>
                <c:pt idx="0">
                  <c:v>Banka</c:v>
                </c:pt>
                <c:pt idx="1">
                  <c:v>Příbuzní a známí</c:v>
                </c:pt>
                <c:pt idx="2">
                  <c:v>Splátková společnost (např. Cetelem, Home Credit)</c:v>
                </c:pt>
                <c:pt idx="3">
                  <c:v>Přímo prodejce zboží</c:v>
                </c:pt>
                <c:pt idx="4">
                  <c:v>Leasingová společnost</c:v>
                </c:pt>
                <c:pt idx="5">
                  <c:v>Jiná finanční společnost (Provident)</c:v>
                </c:pt>
                <c:pt idx="6">
                  <c:v>Zaměstnavatel</c:v>
                </c:pt>
                <c:pt idx="7">
                  <c:v>Půjčil/a jsem si na P2P platformě (např. Zonky)</c:v>
                </c:pt>
                <c:pt idx="8">
                  <c:v>Někdo jiný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57.920999999999999</c:v>
                </c:pt>
                <c:pt idx="1">
                  <c:v>28.39</c:v>
                </c:pt>
                <c:pt idx="2">
                  <c:v>26.742999999999999</c:v>
                </c:pt>
                <c:pt idx="3">
                  <c:v>15.209</c:v>
                </c:pt>
                <c:pt idx="4">
                  <c:v>7.9850000000000003</c:v>
                </c:pt>
                <c:pt idx="5">
                  <c:v>7.4779999999999998</c:v>
                </c:pt>
                <c:pt idx="6">
                  <c:v>6.3369999999999997</c:v>
                </c:pt>
                <c:pt idx="7">
                  <c:v>5.7030000000000003</c:v>
                </c:pt>
                <c:pt idx="8">
                  <c:v>6.3369999999999997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F552-40CC-8BF8-27A4403D83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6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147958876500869"/>
          <c:y val="4.3579053180795559E-2"/>
          <c:w val="0.55905966450765543"/>
          <c:h val="0.911229528627921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6E-4898-8A05-81B4887C06D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56E-4898-8A05-81B4887C06D7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56E-4898-8A05-81B4887C06D7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56E-4898-8A05-81B4887C06D7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56E-4898-8A05-81B4887C06D7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56E-4898-8A05-81B4887C06D7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56E-4898-8A05-81B4887C06D7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56E-4898-8A05-81B4887C06D7}"/>
              </c:ext>
            </c:extLst>
          </c:dPt>
          <c:dPt>
            <c:idx val="9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756E-4898-8A05-81B4887C06D7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756E-4898-8A05-81B4887C06D7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756E-4898-8A05-81B4887C06D7}"/>
              </c:ext>
            </c:extLst>
          </c:dPt>
          <c:dPt>
            <c:idx val="12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756E-4898-8A05-81B4887C06D7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756E-4898-8A05-81B4887C06D7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Nižší poplatky</c:v>
                </c:pt>
                <c:pt idx="1">
                  <c:v>Předchozí zkušenost</c:v>
                </c:pt>
                <c:pt idx="2">
                  <c:v>Nižší úrok</c:v>
                </c:pt>
                <c:pt idx="3">
                  <c:v>Rychlost vyřízení</c:v>
                </c:pt>
                <c:pt idx="4">
                  <c:v>Jednoduchost vyřízení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14.912000000000001</c:v>
                </c:pt>
                <c:pt idx="1">
                  <c:v>17.105</c:v>
                </c:pt>
                <c:pt idx="2">
                  <c:v>27.632000000000001</c:v>
                </c:pt>
                <c:pt idx="3">
                  <c:v>47.368000000000002</c:v>
                </c:pt>
                <c:pt idx="4">
                  <c:v>49.122999999999998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756E-4898-8A05-81B4887C06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108417024"/>
        <c:axId val="108418560"/>
      </c:barChart>
      <c:catAx>
        <c:axId val="108417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6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cs-CZ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0344353706054524E-2"/>
          <c:y val="0.25151584672620847"/>
          <c:w val="0.92615991070498438"/>
          <c:h val="0.511648749126260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9D-4CC6-9E0A-13F832BD8F8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59D-4CC6-9E0A-13F832BD8F85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59D-4CC6-9E0A-13F832BD8F85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59D-4CC6-9E0A-13F832BD8F85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59D-4CC6-9E0A-13F832BD8F85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759D-4CC6-9E0A-13F832BD8F85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759D-4CC6-9E0A-13F832BD8F85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759D-4CC6-9E0A-13F832BD8F85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759D-4CC6-9E0A-13F832BD8F85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759D-4CC6-9E0A-13F832BD8F85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759D-4CC6-9E0A-13F832BD8F85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Auto / motorka</c:v>
                </c:pt>
                <c:pt idx="1">
                  <c:v>Rekonstrukce bytu</c:v>
                </c:pt>
                <c:pt idx="2">
                  <c:v>Splacení jiné půjčky</c:v>
                </c:pt>
                <c:pt idx="3">
                  <c:v>Spotřební elektronika</c:v>
                </c:pt>
                <c:pt idx="4">
                  <c:v>Vybavení bytu</c:v>
                </c:pt>
                <c:pt idx="5">
                  <c:v>Bílé elektro</c:v>
                </c:pt>
                <c:pt idx="6">
                  <c:v>Běžná spotřeba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13.688000000000001</c:v>
                </c:pt>
                <c:pt idx="1">
                  <c:v>11.407</c:v>
                </c:pt>
                <c:pt idx="2">
                  <c:v>10.013</c:v>
                </c:pt>
                <c:pt idx="3">
                  <c:v>5.83</c:v>
                </c:pt>
                <c:pt idx="4">
                  <c:v>5.577</c:v>
                </c:pt>
                <c:pt idx="5">
                  <c:v>4.8159999999999998</c:v>
                </c:pt>
                <c:pt idx="6">
                  <c:v>4.8159999999999998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59D-4CC6-9E0A-13F832BD8F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35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2405507485387641E-3"/>
          <c:y val="4.7612777741203489E-2"/>
          <c:w val="0.45945317525643747"/>
          <c:h val="0.911658863677999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383-4CAB-83DF-229B393E5C1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383-4CAB-83DF-229B393E5C11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383-4CAB-83DF-229B393E5C11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383-4CAB-83DF-229B393E5C11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383-4CAB-83DF-229B393E5C11}"/>
              </c:ext>
            </c:extLst>
          </c:dPt>
          <c:dPt>
            <c:idx val="6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4383-4CAB-83DF-229B393E5C11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4383-4CAB-83DF-229B393E5C11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4383-4CAB-83DF-229B393E5C11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4383-4CAB-83DF-229B393E5C11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4383-4CAB-83DF-229B393E5C11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4383-4CAB-83DF-229B393E5C11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4383-4CAB-83DF-229B393E5C11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Nevím, nedokážu říct</c:v>
                </c:pt>
                <c:pt idx="1">
                  <c:v>Čtyři a více</c:v>
                </c:pt>
                <c:pt idx="2">
                  <c:v>Tři</c:v>
                </c:pt>
                <c:pt idx="3">
                  <c:v>Dva</c:v>
                </c:pt>
                <c:pt idx="4">
                  <c:v>Jeden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3.9910000000000001</c:v>
                </c:pt>
                <c:pt idx="1">
                  <c:v>1.1739999999999999</c:v>
                </c:pt>
                <c:pt idx="2">
                  <c:v>6.3380000000000001</c:v>
                </c:pt>
                <c:pt idx="3">
                  <c:v>21.361999999999998</c:v>
                </c:pt>
                <c:pt idx="4">
                  <c:v>67.135999999999996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4383-4CAB-83DF-229B393E5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75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2">
              <a:lumMod val="75000"/>
              <a:lumOff val="25000"/>
            </a:schemeClr>
          </a:solidFill>
        </a:defRPr>
      </a:pPr>
      <a:endParaRPr lang="cs-CZ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0037567624746878"/>
          <c:y val="4.7612777741203489E-2"/>
          <c:w val="0.55164475473751018"/>
          <c:h val="0.952387391699775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Sloupec 1</c:v>
                </c:pt>
              </c:strCache>
            </c:strRef>
          </c:tx>
          <c:spPr>
            <a:solidFill>
              <a:srgbClr val="08828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B0-467A-86CE-1F822299C01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CB0-467A-86CE-1F822299C01C}"/>
              </c:ext>
            </c:extLst>
          </c:dPt>
          <c:dPt>
            <c:idx val="2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CB0-467A-86CE-1F822299C01C}"/>
              </c:ext>
            </c:extLst>
          </c:dPt>
          <c:dPt>
            <c:idx val="4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CB0-467A-86CE-1F822299C01C}"/>
              </c:ext>
            </c:extLst>
          </c:dPt>
          <c:dPt>
            <c:idx val="5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B763-4E8E-8695-A23454ADF76B}"/>
              </c:ext>
            </c:extLst>
          </c:dPt>
          <c:dPt>
            <c:idx val="6"/>
            <c:invertIfNegative val="0"/>
            <c:bubble3D val="0"/>
            <c:spPr>
              <a:solidFill>
                <a:srgbClr val="B8B8B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270-4888-B65C-8A828974F377}"/>
              </c:ext>
            </c:extLst>
          </c:dPt>
          <c:dPt>
            <c:idx val="7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B0-467A-86CE-1F822299C01C}"/>
              </c:ext>
            </c:extLst>
          </c:dPt>
          <c:dPt>
            <c:idx val="8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3FA-4715-A97D-D54E636F1FF0}"/>
              </c:ext>
            </c:extLst>
          </c:dPt>
          <c:dPt>
            <c:idx val="10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FDC-4164-AB6C-5D78D5C51047}"/>
              </c:ext>
            </c:extLst>
          </c:dPt>
          <c:dPt>
            <c:idx val="11"/>
            <c:invertIfNegative val="0"/>
            <c:bubble3D val="0"/>
            <c:spPr>
              <a:solidFill>
                <a:srgbClr val="0882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C-4164-AB6C-5D78D5C51047}"/>
              </c:ext>
            </c:extLst>
          </c:dPt>
          <c:dPt>
            <c:idx val="12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50-4516-994E-8179D3DF8845}"/>
              </c:ext>
            </c:extLst>
          </c:dPt>
          <c:dPt>
            <c:idx val="13"/>
            <c:invertIfNegative val="0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83E3-46E4-A43E-8A4EC547CCB2}"/>
              </c:ext>
            </c:extLst>
          </c:dPt>
          <c:dLbls>
            <c:numFmt formatCode="#,##0\ &quot;%&quot;;\-#,##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Neměl/a jsem dostatek hotovosti</c:v>
                </c:pt>
                <c:pt idx="1">
                  <c:v>Nechtěl/a jsem čekat a šetřit</c:v>
                </c:pt>
                <c:pt idx="2">
                  <c:v>Nemám možnost šetřit</c:v>
                </c:pt>
                <c:pt idx="3">
                  <c:v>Výhodná akce na splátky</c:v>
                </c:pt>
                <c:pt idx="4">
                  <c:v>Nebyl čas šetřit – šlo o zboží v akci</c:v>
                </c:pt>
                <c:pt idx="5">
                  <c:v>Nechtěl/a jsem sahat na úspory</c:v>
                </c:pt>
                <c:pt idx="6">
                  <c:v>Jiný důvod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62.441000000000003</c:v>
                </c:pt>
                <c:pt idx="1">
                  <c:v>19.718</c:v>
                </c:pt>
                <c:pt idx="2">
                  <c:v>15.023</c:v>
                </c:pt>
                <c:pt idx="3">
                  <c:v>9.859</c:v>
                </c:pt>
                <c:pt idx="4">
                  <c:v>8.2159999999999993</c:v>
                </c:pt>
                <c:pt idx="5">
                  <c:v>4.93</c:v>
                </c:pt>
                <c:pt idx="6">
                  <c:v>3.5209999999999999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CB0-467A-86CE-1F822299C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108417024"/>
        <c:axId val="108418560"/>
      </c:barChart>
      <c:catAx>
        <c:axId val="1084170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08418560"/>
        <c:crosses val="autoZero"/>
        <c:auto val="1"/>
        <c:lblAlgn val="ctr"/>
        <c:lblOffset val="100"/>
        <c:noMultiLvlLbl val="0"/>
      </c:catAx>
      <c:valAx>
        <c:axId val="108418560"/>
        <c:scaling>
          <c:orientation val="minMax"/>
          <c:max val="70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108417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2">
              <a:lumMod val="75000"/>
              <a:lumOff val="2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0.07782</cdr:x>
      <cdr:y>0.28465</cdr:y>
    </cdr:from>
    <cdr:to>
      <cdr:x>0.12975</cdr:x>
      <cdr:y>0.37801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3887ECD7-B942-4949-160E-10FC5FB9236E}"/>
            </a:ext>
          </a:extLst>
        </cdr:cNvPr>
        <cdr:cNvSpPr txBox="1"/>
      </cdr:nvSpPr>
      <cdr:spPr>
        <a:xfrm xmlns:a="http://schemas.openxmlformats.org/drawingml/2006/main">
          <a:off x="487128" y="1060837"/>
          <a:ext cx="325023" cy="347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27 % </a:t>
          </a:r>
          <a:b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cdr:txBody>
    </cdr:sp>
  </cdr:relSizeAnchor>
  <cdr:relSizeAnchor xmlns:cdr="http://schemas.openxmlformats.org/drawingml/2006/chartDrawing">
    <cdr:from>
      <cdr:x>0.17338</cdr:x>
      <cdr:y>0.51107</cdr:y>
    </cdr:from>
    <cdr:to>
      <cdr:x>0.2253</cdr:x>
      <cdr:y>0.60443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2DEEBB37-605A-2977-5A06-665C713186CB}"/>
            </a:ext>
          </a:extLst>
        </cdr:cNvPr>
        <cdr:cNvSpPr txBox="1"/>
      </cdr:nvSpPr>
      <cdr:spPr>
        <a:xfrm xmlns:a="http://schemas.openxmlformats.org/drawingml/2006/main">
          <a:off x="1085245" y="1904656"/>
          <a:ext cx="325023" cy="347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29 % </a:t>
          </a:r>
          <a:b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cdr:txBody>
    </cdr:sp>
  </cdr:relSizeAnchor>
  <cdr:relSizeAnchor xmlns:cdr="http://schemas.openxmlformats.org/drawingml/2006/chartDrawing">
    <cdr:from>
      <cdr:x>0.54464</cdr:x>
      <cdr:y>0.61642</cdr:y>
    </cdr:from>
    <cdr:to>
      <cdr:x>0.59656</cdr:x>
      <cdr:y>0.70979</cdr:y>
    </cdr:to>
    <cdr:sp macro="" textlink="">
      <cdr:nvSpPr>
        <cdr:cNvPr id="4" name="TextovéPole 1">
          <a:extLst xmlns:a="http://schemas.openxmlformats.org/drawingml/2006/main">
            <a:ext uri="{FF2B5EF4-FFF2-40B4-BE49-F238E27FC236}">
              <a16:creationId xmlns:a16="http://schemas.microsoft.com/office/drawing/2014/main" id="{470130A8-E496-B8E8-C1A8-A421B4084818}"/>
            </a:ext>
          </a:extLst>
        </cdr:cNvPr>
        <cdr:cNvSpPr txBox="1"/>
      </cdr:nvSpPr>
      <cdr:spPr>
        <a:xfrm xmlns:a="http://schemas.openxmlformats.org/drawingml/2006/main">
          <a:off x="3409080" y="2297278"/>
          <a:ext cx="325023" cy="347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24 % </a:t>
          </a:r>
          <a:b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0.07782</cdr:x>
      <cdr:y>0.28465</cdr:y>
    </cdr:from>
    <cdr:to>
      <cdr:x>0.12975</cdr:x>
      <cdr:y>0.37801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3887ECD7-B942-4949-160E-10FC5FB9236E}"/>
            </a:ext>
          </a:extLst>
        </cdr:cNvPr>
        <cdr:cNvSpPr txBox="1"/>
      </cdr:nvSpPr>
      <cdr:spPr>
        <a:xfrm xmlns:a="http://schemas.openxmlformats.org/drawingml/2006/main">
          <a:off x="487128" y="1060837"/>
          <a:ext cx="325023" cy="347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/>
        <a:lstStyle xmlns:a="http://schemas.openxmlformats.org/drawingml/2006/main"/>
        <a:p xmlns:a="http://schemas.openxmlformats.org/drawingml/2006/main">
          <a:pPr algn="ctr"/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27 % </a:t>
          </a:r>
          <a:b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cdr:txBody>
    </cdr:sp>
  </cdr:relSizeAnchor>
  <cdr:relSizeAnchor xmlns:cdr="http://schemas.openxmlformats.org/drawingml/2006/chartDrawing">
    <cdr:from>
      <cdr:x>0.17338</cdr:x>
      <cdr:y>0.51107</cdr:y>
    </cdr:from>
    <cdr:to>
      <cdr:x>0.2253</cdr:x>
      <cdr:y>0.60443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2DEEBB37-605A-2977-5A06-665C713186CB}"/>
            </a:ext>
          </a:extLst>
        </cdr:cNvPr>
        <cdr:cNvSpPr txBox="1"/>
      </cdr:nvSpPr>
      <cdr:spPr>
        <a:xfrm xmlns:a="http://schemas.openxmlformats.org/drawingml/2006/main">
          <a:off x="1085245" y="1904656"/>
          <a:ext cx="325023" cy="3479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29 % </a:t>
          </a:r>
          <a:b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cs-CZ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2022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0.4311</cdr:x>
      <cdr:y>0.30041</cdr:y>
    </cdr:from>
    <cdr:to>
      <cdr:x>0.72692</cdr:x>
      <cdr:y>0.69707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38B32495-5A53-5C1B-D94A-89311A440FFB}"/>
            </a:ext>
          </a:extLst>
        </cdr:cNvPr>
        <cdr:cNvSpPr txBox="1"/>
      </cdr:nvSpPr>
      <cdr:spPr>
        <a:xfrm xmlns:a="http://schemas.openxmlformats.org/drawingml/2006/main">
          <a:off x="1741955" y="905331"/>
          <a:ext cx="1195317" cy="1195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cs-CZ" sz="2800" b="1" dirty="0">
              <a:solidFill>
                <a:srgbClr val="088287"/>
              </a:solidFill>
              <a:latin typeface="Arial" panose="020B0604020202020204" pitchFamily="34" charset="0"/>
              <a:cs typeface="Arial" panose="020B0604020202020204" pitchFamily="34" charset="0"/>
            </a:rPr>
            <a:t>14 %</a:t>
          </a:r>
        </a:p>
        <a:p xmlns:a="http://schemas.openxmlformats.org/drawingml/2006/main">
          <a:pPr algn="ctr"/>
          <a:r>
            <a:rPr lang="cs-CZ" sz="1200" b="1" dirty="0">
              <a:latin typeface="Arial" panose="020B0604020202020204" pitchFamily="34" charset="0"/>
              <a:cs typeface="Arial" panose="020B0604020202020204" pitchFamily="34" charset="0"/>
            </a:rPr>
            <a:t>9 % </a:t>
          </a:r>
        </a:p>
        <a:p xmlns:a="http://schemas.openxmlformats.org/drawingml/2006/main">
          <a:pPr algn="ctr"/>
          <a:r>
            <a:rPr lang="cs-CZ" sz="1200" dirty="0">
              <a:latin typeface="Arial" panose="020B0604020202020204" pitchFamily="34" charset="0"/>
              <a:cs typeface="Arial" panose="020B0604020202020204" pitchFamily="34" charset="0"/>
            </a:rPr>
            <a:t>v r. 2022</a:t>
          </a:r>
          <a:endParaRPr lang="cs-CZ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2D534-B974-4760-86F4-F05073FAA40C}" type="datetimeFigureOut">
              <a:rPr lang="cs-CZ" smtClean="0"/>
              <a:pPr/>
              <a:t>30.11.2023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254B1-55D3-406F-BCAA-9CD0B79F27E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5708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3T15:32:31.106"/>
    </inkml:context>
    <inkml:brush xml:id="br0">
      <inkml:brushProperty name="width" value="0.2" units="cm"/>
      <inkml:brushProperty name="height" value="1.2" units="cm"/>
      <inkml:brushProperty name="color" value="#C00000"/>
      <inkml:brushProperty name="ignorePressure" value="1"/>
      <inkml:brushProperty name="inkEffects" value="pencil"/>
    </inkml:brush>
  </inkml:definitions>
  <inkml:trace contextRef="#ctx0" brushRef="#br0">19 0,'0'12,"-3"19,-1 19,0 23,1 9,1 14,0 4,2-3,5 4,6-4,1-12,1-11,2-16,-2-15,0-11,3-12,3-11,0-8,-2-7,-2-2,0-4,1 2,3-2,10 2,13-4,8-2,10 2,13 3,16 0,13-4,13-2,8-1,8 2,1 4,1 4,-2 0,-3-4,-4-1,0 3,3 2,13 3,19 6,15 4,6 9,-8 4,-12 3,-21-3,-25-1,-29-4,-28-4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51E23-EB4A-440C-969E-EE9D6D626A15}" type="datetimeFigureOut">
              <a:rPr lang="cs-CZ" smtClean="0"/>
              <a:pPr/>
              <a:t>30.11.2023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91549-E5CD-497E-ABAA-6CECD864B5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986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C4EBF-9A35-4D09-9416-862FC724BB93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895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0089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809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9361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2291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2843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Ano 8 % 2023 vs 5 % 2022</a:t>
            </a:r>
          </a:p>
          <a:p>
            <a:r>
              <a:rPr lang="cs-CZ" dirty="0"/>
              <a:t>NE, obávám se inflace 15 % 2023 13 % 2022</a:t>
            </a:r>
          </a:p>
          <a:p>
            <a:r>
              <a:rPr lang="cs-CZ" dirty="0"/>
              <a:t>NE 78 % 2023 vs 82 % 2022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91549-E5CD-497E-ABAA-6CECD864B53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08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194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91549-E5CD-497E-ABAA-6CECD864B536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6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6865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560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Zážitky 68 % 2022 vs 70 v roce 2021</a:t>
            </a:r>
          </a:p>
          <a:p>
            <a:r>
              <a:rPr lang="cs-CZ" dirty="0"/>
              <a:t>Sportovní vybavení 46 % 2022 vs 50 % 2021</a:t>
            </a:r>
          </a:p>
          <a:p>
            <a:r>
              <a:rPr lang="cs-CZ" dirty="0"/>
              <a:t>Splácení předchozí půjčky 41 % 2022 vs 45 % 2021</a:t>
            </a:r>
          </a:p>
          <a:p>
            <a:r>
              <a:rPr lang="cs-CZ" dirty="0"/>
              <a:t>Běžná spotřeba 38 % 2022 vs 44 % 2021</a:t>
            </a:r>
          </a:p>
          <a:p>
            <a:r>
              <a:rPr lang="cs-CZ" dirty="0"/>
              <a:t>Spotřební elektronika 30 % 2022 vs 35 % 2021</a:t>
            </a:r>
          </a:p>
          <a:p>
            <a:r>
              <a:rPr lang="cs-CZ" dirty="0"/>
              <a:t>Půjčka od člena rodiny 26 % 2022 vs 29 % 2021</a:t>
            </a:r>
          </a:p>
          <a:p>
            <a:r>
              <a:rPr lang="cs-CZ" dirty="0"/>
              <a:t>Vybavení bytu 22 % 2022 vs 24 % 2021</a:t>
            </a:r>
          </a:p>
          <a:p>
            <a:r>
              <a:rPr lang="cs-CZ" dirty="0"/>
              <a:t>Lékařský zákrok 16 % 2022 vs 18 % 2021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91549-E5CD-497E-ABAA-6CECD864B536}" type="slidenum">
              <a:rPr lang="cs-CZ" smtClean="0"/>
              <a:pPr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12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6.sv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1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38F1BC6E-5068-8B44-83DE-CC57CD5F6D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0B92E57-7893-4FED-A952-4A688BD6401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A3F120E-593F-464A-A493-2CB2564D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5855997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Something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52056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SLIDE TITLE</a:t>
            </a:r>
            <a:endParaRPr lang="en-GB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0517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58426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bg>
      <p:bgPr>
        <a:solidFill>
          <a:srgbClr val="002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597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152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2234953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13869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718174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278036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18239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01DABC-2AC9-438F-807D-D787743E2FD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4CCF9C8-648D-476E-8DD0-494A4C046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446375-8AB1-4E07-A70C-ECBDA736E2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336" y="6021288"/>
            <a:ext cx="1195332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18173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41807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396600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72870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50816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647062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Something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982013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SLIDE TITLE</a:t>
            </a:r>
            <a:endParaRPr lang="en-GB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789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06505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bg>
      <p:bgPr>
        <a:solidFill>
          <a:srgbClr val="0025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974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73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271DD50-E65A-0141-B5B8-C7447CCFE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336" y="6021288"/>
            <a:ext cx="11953326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A1E67-EA39-43CA-8EB1-505C2520A871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A4BE96F-0D35-4931-9469-57237FA56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13801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663282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14468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332111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3852524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737897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470704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107208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bg>
      <p:bgPr>
        <a:solidFill>
          <a:srgbClr val="0025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798886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47161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14773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Something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Something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F5C110E-DA7E-407E-8E5D-B8F503CB53A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48369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Something</a:t>
            </a:r>
            <a:endParaRPr lang="en-GB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6523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SLIDE TITLE</a:t>
            </a:r>
            <a:endParaRPr lang="en-GB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64858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21535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895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691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05153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65310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024130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2059867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96288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SLIDE TITLE</a:t>
            </a:r>
            <a:endParaRPr lang="en-GB" dirty="0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69A9E5F0-61AC-4EE6-90BF-8F61B0B3B75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569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60958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1114755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202593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57978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625500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Something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95141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SLIDE TITLE</a:t>
            </a:r>
            <a:endParaRPr lang="en-GB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4671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489004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CB8D6-8651-4D08-8BDF-27C923B26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29C9D0-015B-4AC5-A962-031C054D0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2872F6-8585-4990-92C4-49FE7C33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39BC27-48DA-4DE2-9838-5FCA43B9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32B3DE-4CA7-4FFB-8630-E817ABBC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76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/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713D32D3-403D-4105-952E-BE1380092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5974537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Name of the speaker</a:t>
            </a:r>
          </a:p>
        </p:txBody>
      </p:sp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54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6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129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84361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02024F-A8FE-4FAB-A090-A09877F9B53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F4F8060-580F-4C84-A3AB-E10D6A30B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65439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90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0936354-406F-4DC5-A98E-771D11C5E628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30A67F9-BF1A-4FA6-8D14-2FE0A4F8C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37120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text 11">
            <a:extLst>
              <a:ext uri="{FF2B5EF4-FFF2-40B4-BE49-F238E27FC236}">
                <a16:creationId xmlns:a16="http://schemas.microsoft.com/office/drawing/2014/main" id="{34951B57-7828-0B44-9F4B-88CD429A5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C7E4AAC-CA58-49BD-BD9F-AFDE5C3BC7F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5C32AD2-BEB2-44A7-9C93-5688FD944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829842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F0FDA9-797E-CD45-B69A-7E6C60F8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FE48E6-B787-48EF-A9B0-D85670A351E9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95834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AE32C26-8439-479C-916D-B38AFA7A401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7204925-7250-47E7-890F-33B64CDBD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50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48013542-DF5F-514C-B589-1F85EA98CC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6EA173EF-3A42-459E-B65C-EFE3D608D445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13AC06A-2174-4397-ACA6-EB351408F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15588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38F1BC6E-5068-8B44-83DE-CC57CD5F6D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0B92E57-7893-4FED-A952-4A688BD6401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A3F120E-593F-464A-A493-2CB2564D42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276701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01DABC-2AC9-438F-807D-D787743E2FD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4CCF9C8-648D-476E-8DD0-494A4C046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446375-8AB1-4E07-A70C-ECBDA736E2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372" y="6021288"/>
            <a:ext cx="1162929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738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271DD50-E65A-0141-B5B8-C7447CCFE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3372" y="6021288"/>
            <a:ext cx="1162929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9A1E67-EA39-43CA-8EB1-505C2520A871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6A4BE96F-0D35-4931-9469-57237FA56F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08238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Something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Something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F5C110E-DA7E-407E-8E5D-B8F503CB53A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2594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SLIDE TITLE</a:t>
            </a:r>
            <a:endParaRPr lang="en-GB" dirty="0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69A9E5F0-61AC-4EE6-90BF-8F61B0B3B754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34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23808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1681469-A167-4FAC-9888-EEF00E51E2E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6C81CC3-7F37-462E-B061-D2E03F048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/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713D32D3-403D-4105-952E-BE13800925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72184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89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640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81136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81426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457766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6647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34803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792169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0353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02024F-A8FE-4FAB-A090-A09877F9B53B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F4F8060-580F-4C84-A3AB-E10D6A30BA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547317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98344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26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059511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Something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04608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SLIDE TITLE</a:t>
            </a:r>
            <a:endParaRPr lang="en-GB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9331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4754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419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30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28353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35978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DE4CBFC7-D95F-6A46-98AC-DD08BE2274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0936354-406F-4DC5-A98E-771D11C5E628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930A67F9-BF1A-4FA6-8D14-2FE0A4F8C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79742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66646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78266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1902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756175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8147719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769194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768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367461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Something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5319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SLIDE TITLE</a:t>
            </a:r>
            <a:endParaRPr lang="en-GB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537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19336" y="1355271"/>
            <a:ext cx="11953327" cy="4992150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6" name="Zástupný text 11">
            <a:extLst>
              <a:ext uri="{FF2B5EF4-FFF2-40B4-BE49-F238E27FC236}">
                <a16:creationId xmlns:a16="http://schemas.microsoft.com/office/drawing/2014/main" id="{34951B57-7828-0B44-9F4B-88CD429A5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C7E4AAC-CA58-49BD-BD9F-AFDE5C3BC7F3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85C32AD2-BEB2-44A7-9C93-5688FD944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74644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69580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CB8D6-8651-4D08-8BDF-27C923B26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29C9D0-015B-4AC5-A962-031C054D0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2872F6-8585-4990-92C4-49FE7C33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39BC27-48DA-4DE2-9838-5FCA43B99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32B3DE-4CA7-4FFB-8630-E817ABBC0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57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DF01C9-081F-45F3-8785-DFDEDF4A2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B8BC8B-6792-4D8B-84E5-88D8B8CF9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ED70A4-7557-465D-992E-C5CCA9E9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29AACC-F3F4-4BBE-BC68-0BB0DB24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6FAE50-D56D-497D-89B1-749CBBC82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9074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CF26D-224E-4AB7-AD83-9110F03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E2D224-5A60-40A0-AF1E-CB0EDDF16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ECBE23-276E-4533-A43B-86F6490F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3A7EFA-38A0-4A95-B443-F58CBAC65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35584BE-6854-4092-8959-D624E230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884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6E02A-7AF1-4E20-A8DA-BEAD465B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0B464D-513D-476E-BA56-A33548E4E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D10457-EE0A-4373-B07B-0C1ACBB53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5797F5-7D99-48D2-B703-76137AC8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D045E9-377E-433C-B71F-CE8D79F3C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4B1BD8-AA00-44AA-8F4A-CDEDF45D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343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426604-C682-4653-B68F-D2D83330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734422-4445-4C5D-9A1B-8AB3D6167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32CA40-22C0-4BA0-AC39-D9CF402D0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2895BE-19D6-4200-B4E3-1781BB07B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104CCB-AD9C-443C-A6B3-32CE76DAB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50EFC74-E006-4A22-B654-44566C8BD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C5C2F4-A257-4586-81BB-611A1937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2A6BF2E-631C-48CB-90BC-9CF58B73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9882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AAC22-B817-4A0C-8B6B-C733A598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B39263A-F099-4A71-9EDB-727B5604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C0E224D-A5BE-418C-BFCD-7AACE942F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F89246-FF8E-4EAE-82D1-B69427555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2928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DD90844-AEC4-416E-998A-77DA9658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A0E55C4-D66B-4FB9-8103-B3BE31723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DD15128-BF13-4E1E-9AD5-5BC1326E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9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EA9AAB-D6FF-4DF6-8C2B-A422885E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FA47EA-6D6A-4E0A-A975-10391E7C7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79B842-5C4B-4995-BC0F-FBB1B2FC1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93D7D3-B95F-4AE1-8309-98AF67D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2C2BFC-5F85-4AB8-B4BA-31FB5106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55D79F-9812-40D3-AC0A-BD311B80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290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810791-BA50-499D-B0C6-E885783E6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C8120E6-9856-4CAB-BD99-9CA6FA952B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A314D6-5086-455F-BCB2-0374D758C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C772FA-83DF-48A8-A1FB-7E258FB9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D458C-293A-4F31-ACF4-DF876947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28D4C0-1A80-4A65-8904-E73D63A9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77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F0FDA9-797E-CD45-B69A-7E6C60F8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FE48E6-B787-48EF-A9B0-D85670A351E9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47583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8AF38A-62D8-46AB-9B36-39F4C9853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72CA51E-2434-4D67-825C-A8ECA95D9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290F10-A3F1-4EAC-9445-D27C90E2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B04754-09CA-45C4-A49D-AEBE3E42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E499DC-4D79-46FC-B466-2B2C03BC6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59002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0D2ECE4-C95F-431E-9E92-3397E69E1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DF10C27-575E-4C06-B0A4-9B2236CFB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C9C449-8B56-487E-A7DF-5CBCF2FB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629BBF-E2AC-4F50-B545-EA46EF52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A9878A-4ADC-493A-B435-50410E8B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246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580719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332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188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09851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52028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410615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2001459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47368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AE32C26-8439-479C-916D-B38AFA7A401E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7204925-7250-47E7-890F-33B64CDBD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19336" y="764705"/>
            <a:ext cx="11953327" cy="5582716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34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00662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7071733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headling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5983647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969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108685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366507" y="3344014"/>
            <a:ext cx="9457547" cy="1083375"/>
          </a:xfrm>
          <a:prstGeom prst="rect">
            <a:avLst/>
          </a:prstGeom>
        </p:spPr>
        <p:txBody>
          <a:bodyPr lIns="36000" tIns="0" rIns="36000" bIns="0" anchor="b">
            <a:noAutofit/>
          </a:bodyPr>
          <a:lstStyle>
            <a:lvl1pPr>
              <a:lnSpc>
                <a:spcPct val="80000"/>
              </a:lnSpc>
              <a:spcBef>
                <a:spcPts val="1219"/>
              </a:spcBef>
              <a:defRPr sz="6000" cap="all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Something</a:t>
            </a:r>
            <a:endParaRPr lang="en-GB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66507" y="2476736"/>
            <a:ext cx="9457547" cy="829179"/>
          </a:xfrm>
          <a:prstGeom prst="rect">
            <a:avLst/>
          </a:prstGeom>
        </p:spPr>
        <p:txBody>
          <a:bodyPr lIns="36000" tIns="0" rIns="36000" bIns="0" anchor="b">
            <a:normAutofit/>
          </a:bodyPr>
          <a:lstStyle>
            <a:lvl1pPr marL="0" indent="0">
              <a:spcBef>
                <a:spcPts val="1828"/>
              </a:spcBef>
              <a:buNone/>
              <a:defRPr sz="2400" b="1" cap="none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Something</a:t>
            </a:r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0D94F78-BC14-4930-BD5B-7E1E3C564CB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19438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BD9ECF6-37B6-477F-B746-54CAAD9AF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214" y="2816932"/>
            <a:ext cx="840275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GB" dirty="0"/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C4D3036-8ECE-4179-A12A-C026ACF3BC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28892" y="3287"/>
            <a:ext cx="2231701" cy="450892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6888"/>
              </a:spcBef>
              <a:buNone/>
              <a:defRPr sz="28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0</a:t>
            </a:r>
          </a:p>
        </p:txBody>
      </p:sp>
      <p:sp>
        <p:nvSpPr>
          <p:cNvPr id="6" name="Forme libre : forme 12">
            <a:extLst>
              <a:ext uri="{FF2B5EF4-FFF2-40B4-BE49-F238E27FC236}">
                <a16:creationId xmlns:a16="http://schemas.microsoft.com/office/drawing/2014/main" id="{205BD723-D061-4616-984C-0CD7519FCDB8}"/>
              </a:ext>
            </a:extLst>
          </p:cNvPr>
          <p:cNvSpPr/>
          <p:nvPr userDrawn="1"/>
        </p:nvSpPr>
        <p:spPr>
          <a:xfrm rot="18932423">
            <a:off x="2101012" y="2821242"/>
            <a:ext cx="11030122" cy="1215516"/>
          </a:xfrm>
          <a:custGeom>
            <a:avLst/>
            <a:gdLst>
              <a:gd name="connsiteX0" fmla="*/ 9791459 w 11030122"/>
              <a:gd name="connsiteY0" fmla="*/ 0 h 1215516"/>
              <a:gd name="connsiteX1" fmla="*/ 11030122 w 11030122"/>
              <a:gd name="connsiteY1" fmla="*/ 1215516 h 1215516"/>
              <a:gd name="connsiteX2" fmla="*/ 1238664 w 11030122"/>
              <a:gd name="connsiteY2" fmla="*/ 1215516 h 1215516"/>
              <a:gd name="connsiteX3" fmla="*/ 0 w 11030122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30122" h="1215516">
                <a:moveTo>
                  <a:pt x="9791459" y="0"/>
                </a:moveTo>
                <a:lnTo>
                  <a:pt x="11030122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8" name="Forme libre : forme 13">
            <a:extLst>
              <a:ext uri="{FF2B5EF4-FFF2-40B4-BE49-F238E27FC236}">
                <a16:creationId xmlns:a16="http://schemas.microsoft.com/office/drawing/2014/main" id="{4190C1DC-A51F-478B-968C-050C62D5E9F7}"/>
              </a:ext>
            </a:extLst>
          </p:cNvPr>
          <p:cNvSpPr/>
          <p:nvPr userDrawn="1"/>
        </p:nvSpPr>
        <p:spPr>
          <a:xfrm rot="18932423">
            <a:off x="4731456" y="3460932"/>
            <a:ext cx="9203499" cy="1215516"/>
          </a:xfrm>
          <a:custGeom>
            <a:avLst/>
            <a:gdLst>
              <a:gd name="connsiteX0" fmla="*/ 9203499 w 9203499"/>
              <a:gd name="connsiteY0" fmla="*/ 0 h 1215516"/>
              <a:gd name="connsiteX1" fmla="*/ 8010698 w 9203499"/>
              <a:gd name="connsiteY1" fmla="*/ 1215516 h 1215516"/>
              <a:gd name="connsiteX2" fmla="*/ 1238664 w 9203499"/>
              <a:gd name="connsiteY2" fmla="*/ 1215516 h 1215516"/>
              <a:gd name="connsiteX3" fmla="*/ 0 w 9203499"/>
              <a:gd name="connsiteY3" fmla="*/ 0 h 121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3499" h="1215516">
                <a:moveTo>
                  <a:pt x="9203499" y="0"/>
                </a:moveTo>
                <a:lnTo>
                  <a:pt x="8010698" y="1215516"/>
                </a:lnTo>
                <a:lnTo>
                  <a:pt x="1238664" y="121551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1A3439-75DD-48EB-A441-C113E87CB0B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3371" y="459718"/>
            <a:ext cx="8402757" cy="707886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>
              <a:lnSpc>
                <a:spcPct val="100000"/>
              </a:lnSpc>
              <a:spcBef>
                <a:spcPts val="960"/>
              </a:spcBef>
              <a:buNone/>
              <a:defRPr sz="40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SLIDE TITLE</a:t>
            </a:r>
            <a:endParaRPr lang="en-GB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B55BBE8C-D3A5-4128-985D-382E03F9B7A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23250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E19D5A77-3F17-40D6-9208-CADFA9BB7E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387768" y="1756954"/>
            <a:ext cx="1620000" cy="1620000"/>
          </a:xfrm>
          <a:prstGeom prst="ellipse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Add photo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8DB7CF4E-A978-4373-B314-E5D811A794F0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A4369984-AE3E-4E92-B72D-2F9B05A9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E6C4F9C8-493D-45A4-A325-E777EF2F7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721067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405A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009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Name of the speaker</a:t>
            </a:r>
          </a:p>
        </p:txBody>
      </p:sp>
      <p:cxnSp>
        <p:nvCxnSpPr>
          <p:cNvPr id="46" name="Connecteur droit 26">
            <a:extLst>
              <a:ext uri="{FF2B5EF4-FFF2-40B4-BE49-F238E27FC236}">
                <a16:creationId xmlns:a16="http://schemas.microsoft.com/office/drawing/2014/main" id="{D919C3F5-58B8-482D-BEAA-A218DE89B9C2}"/>
              </a:ext>
            </a:extLst>
          </p:cNvPr>
          <p:cNvCxnSpPr>
            <a:cxnSpLocks/>
          </p:cNvCxnSpPr>
          <p:nvPr userDrawn="1"/>
        </p:nvCxnSpPr>
        <p:spPr>
          <a:xfrm>
            <a:off x="571500" y="3933056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 dirty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 dirty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33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rme libre : forme 22">
            <a:extLst>
              <a:ext uri="{FF2B5EF4-FFF2-40B4-BE49-F238E27FC236}">
                <a16:creationId xmlns:a16="http://schemas.microsoft.com/office/drawing/2014/main" id="{3FE04B15-7014-4913-BFC9-8C72F19F2705}"/>
              </a:ext>
            </a:extLst>
          </p:cNvPr>
          <p:cNvSpPr/>
          <p:nvPr userDrawn="1"/>
        </p:nvSpPr>
        <p:spPr>
          <a:xfrm rot="18932423">
            <a:off x="-954765" y="1427043"/>
            <a:ext cx="5372804" cy="530454"/>
          </a:xfrm>
          <a:custGeom>
            <a:avLst/>
            <a:gdLst>
              <a:gd name="connsiteX0" fmla="*/ 4832249 w 5372804"/>
              <a:gd name="connsiteY0" fmla="*/ 0 h 530454"/>
              <a:gd name="connsiteX1" fmla="*/ 5372804 w 5372804"/>
              <a:gd name="connsiteY1" fmla="*/ 530454 h 530454"/>
              <a:gd name="connsiteX2" fmla="*/ 0 w 5372804"/>
              <a:gd name="connsiteY2" fmla="*/ 530454 h 530454"/>
              <a:gd name="connsiteX3" fmla="*/ 520541 w 537280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2804" h="530454">
                <a:moveTo>
                  <a:pt x="4832249" y="0"/>
                </a:moveTo>
                <a:lnTo>
                  <a:pt x="537280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38" name="Forme libre : forme 20">
            <a:extLst>
              <a:ext uri="{FF2B5EF4-FFF2-40B4-BE49-F238E27FC236}">
                <a16:creationId xmlns:a16="http://schemas.microsoft.com/office/drawing/2014/main" id="{456100B8-4A4C-4868-9D90-6769E8D2AA33}"/>
              </a:ext>
            </a:extLst>
          </p:cNvPr>
          <p:cNvSpPr/>
          <p:nvPr userDrawn="1"/>
        </p:nvSpPr>
        <p:spPr>
          <a:xfrm rot="18932423">
            <a:off x="-735098" y="889565"/>
            <a:ext cx="3838044" cy="530454"/>
          </a:xfrm>
          <a:custGeom>
            <a:avLst/>
            <a:gdLst>
              <a:gd name="connsiteX0" fmla="*/ 3297489 w 3838044"/>
              <a:gd name="connsiteY0" fmla="*/ 0 h 530454"/>
              <a:gd name="connsiteX1" fmla="*/ 3838044 w 3838044"/>
              <a:gd name="connsiteY1" fmla="*/ 530454 h 530454"/>
              <a:gd name="connsiteX2" fmla="*/ 0 w 3838044"/>
              <a:gd name="connsiteY2" fmla="*/ 530454 h 530454"/>
              <a:gd name="connsiteX3" fmla="*/ 520541 w 3838044"/>
              <a:gd name="connsiteY3" fmla="*/ 0 h 530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044" h="530454">
                <a:moveTo>
                  <a:pt x="3297489" y="0"/>
                </a:moveTo>
                <a:lnTo>
                  <a:pt x="3838044" y="530454"/>
                </a:lnTo>
                <a:lnTo>
                  <a:pt x="0" y="530454"/>
                </a:lnTo>
                <a:lnTo>
                  <a:pt x="520541" y="0"/>
                </a:lnTo>
                <a:close/>
              </a:path>
            </a:pathLst>
          </a:cu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9" name="Graphique 14">
            <a:extLst>
              <a:ext uri="{FF2B5EF4-FFF2-40B4-BE49-F238E27FC236}">
                <a16:creationId xmlns:a16="http://schemas.microsoft.com/office/drawing/2014/main" id="{0002BE8A-F806-4834-B56C-FEA5F8924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3372" y="5821836"/>
            <a:ext cx="939784" cy="847524"/>
          </a:xfrm>
          <a:prstGeom prst="rect">
            <a:avLst/>
          </a:prstGeom>
        </p:spPr>
      </p:pic>
      <p:pic>
        <p:nvPicPr>
          <p:cNvPr id="40" name="Image 15" descr="Une image contenant objet&#10;&#10;Description générée automatiquement">
            <a:extLst>
              <a:ext uri="{FF2B5EF4-FFF2-40B4-BE49-F238E27FC236}">
                <a16:creationId xmlns:a16="http://schemas.microsoft.com/office/drawing/2014/main" id="{BB2F81E7-8E1B-4224-8D83-9C6A7FEF5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2"/>
          <a:stretch/>
        </p:blipFill>
        <p:spPr>
          <a:xfrm>
            <a:off x="8003071" y="5986848"/>
            <a:ext cx="2802864" cy="649976"/>
          </a:xfrm>
          <a:prstGeom prst="rect">
            <a:avLst/>
          </a:prstGeom>
        </p:spPr>
      </p:pic>
      <p:sp>
        <p:nvSpPr>
          <p:cNvPr id="41" name="Sous-titre 2">
            <a:extLst>
              <a:ext uri="{FF2B5EF4-FFF2-40B4-BE49-F238E27FC236}">
                <a16:creationId xmlns:a16="http://schemas.microsoft.com/office/drawing/2014/main" id="{ED09B6BE-6198-44B1-9142-0B28613D29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9131" y="3001503"/>
            <a:ext cx="7551997" cy="461665"/>
          </a:xfrm>
          <a:prstGeom prst="rect">
            <a:avLst/>
          </a:prstGeom>
        </p:spPr>
        <p:txBody>
          <a:bodyPr wrap="square" lIns="108000" rIns="180000">
            <a:spAutoFit/>
          </a:bodyPr>
          <a:lstStyle>
            <a:lvl1pPr marL="0" indent="0" algn="l">
              <a:lnSpc>
                <a:spcPct val="100000"/>
              </a:lnSpc>
              <a:spcBef>
                <a:spcPts val="576"/>
              </a:spcBef>
              <a:buNone/>
              <a:defRPr sz="2400" b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/>
              <a:t>Additional subtitle</a:t>
            </a:r>
          </a:p>
        </p:txBody>
      </p:sp>
      <p:sp>
        <p:nvSpPr>
          <p:cNvPr id="44" name="Espace réservé pour une image  9">
            <a:extLst>
              <a:ext uri="{FF2B5EF4-FFF2-40B4-BE49-F238E27FC236}">
                <a16:creationId xmlns:a16="http://schemas.microsoft.com/office/drawing/2014/main" id="{E256B8E8-F68E-497E-A6CF-14C787B136C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4342" y="5302567"/>
            <a:ext cx="1814925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72000">
            <a:normAutofit/>
          </a:bodyPr>
          <a:lstStyle>
            <a:lvl1pPr marL="0" indent="0" algn="ctr">
              <a:lnSpc>
                <a:spcPct val="100000"/>
              </a:lnSpc>
              <a:spcBef>
                <a:spcPts val="264"/>
              </a:spcBef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CUSTOMER'S LOGO</a:t>
            </a:r>
          </a:p>
        </p:txBody>
      </p:sp>
      <p:sp>
        <p:nvSpPr>
          <p:cNvPr id="45" name="Espace réservé du texte 8">
            <a:extLst>
              <a:ext uri="{FF2B5EF4-FFF2-40B4-BE49-F238E27FC236}">
                <a16:creationId xmlns:a16="http://schemas.microsoft.com/office/drawing/2014/main" id="{34D87F5E-86BE-4F94-AC25-DBBC596755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131" y="4014515"/>
            <a:ext cx="7551997" cy="400110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 marL="0" indent="0">
              <a:lnSpc>
                <a:spcPct val="1000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Name of the speaker</a:t>
            </a:r>
          </a:p>
        </p:txBody>
      </p:sp>
      <p:sp>
        <p:nvSpPr>
          <p:cNvPr id="42" name="Titre 1">
            <a:extLst>
              <a:ext uri="{FF2B5EF4-FFF2-40B4-BE49-F238E27FC236}">
                <a16:creationId xmlns:a16="http://schemas.microsoft.com/office/drawing/2014/main" id="{A4F0AD09-6A63-48F7-AAAE-03F1B97028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9207" y="521852"/>
            <a:ext cx="7551997" cy="2475348"/>
          </a:xfrm>
          <a:prstGeom prst="rect">
            <a:avLst/>
          </a:prstGeom>
        </p:spPr>
        <p:txBody>
          <a:bodyPr lIns="72000" anchor="t">
            <a:normAutofit/>
          </a:bodyPr>
          <a:lstStyle>
            <a:lvl1pPr algn="l">
              <a:lnSpc>
                <a:spcPct val="80000"/>
              </a:lnSpc>
              <a:defRPr sz="6000" b="1" cap="all" spc="-2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GB" noProof="0"/>
              <a:t>Presentation title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D957F4FB-9556-4942-8182-7B7F45D3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131" y="4458258"/>
            <a:ext cx="7551997" cy="307777"/>
          </a:xfrm>
          <a:prstGeom prst="rect">
            <a:avLst/>
          </a:prstGeom>
        </p:spPr>
        <p:txBody>
          <a:bodyPr wrap="square" lIns="108000">
            <a:spAutoFit/>
          </a:bodyPr>
          <a:lstStyle>
            <a:lvl1pPr>
              <a:lnSpc>
                <a:spcPct val="100000"/>
              </a:lnSpc>
              <a:spcBef>
                <a:spcPts val="336"/>
              </a:spcBef>
              <a:buFontTx/>
              <a:buNone/>
              <a:defRPr lang="en-GB" sz="14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GB" noProof="0"/>
              <a:t>Date</a:t>
            </a:r>
          </a:p>
        </p:txBody>
      </p:sp>
      <p:sp>
        <p:nvSpPr>
          <p:cNvPr id="15" name="Cadre 7">
            <a:extLst>
              <a:ext uri="{FF2B5EF4-FFF2-40B4-BE49-F238E27FC236}">
                <a16:creationId xmlns:a16="http://schemas.microsoft.com/office/drawing/2014/main" id="{A6078041-4AB4-ED4C-876C-764ACD6FF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9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Zástupný text 11">
            <a:extLst>
              <a:ext uri="{FF2B5EF4-FFF2-40B4-BE49-F238E27FC236}">
                <a16:creationId xmlns:a16="http://schemas.microsoft.com/office/drawing/2014/main" id="{48013542-DF5F-514C-B589-1F85EA98CC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36" y="605918"/>
            <a:ext cx="11953327" cy="662842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6EA173EF-3A42-459E-B65C-EFE3D608D445}"/>
              </a:ext>
            </a:extLst>
          </p:cNvPr>
          <p:cNvSpPr txBox="1">
            <a:spLocks/>
          </p:cNvSpPr>
          <p:nvPr userDrawn="1"/>
        </p:nvSpPr>
        <p:spPr>
          <a:xfrm>
            <a:off x="-12824" y="6453336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600" smtClean="0">
                <a:solidFill>
                  <a:schemeClr val="bg1"/>
                </a:solidFill>
                <a:latin typeface="+mj-lt"/>
              </a:rPr>
              <a:pPr/>
              <a:t>‹#›</a:t>
            </a:fld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D13AC06A-2174-4397-ACA6-EB351408F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36" y="115888"/>
            <a:ext cx="11953327" cy="454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3835866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D5E860C-4B49-49F8-BDBA-E5820723608D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Zástupný nadpis 1">
            <a:extLst>
              <a:ext uri="{FF2B5EF4-FFF2-40B4-BE49-F238E27FC236}">
                <a16:creationId xmlns:a16="http://schemas.microsoft.com/office/drawing/2014/main" id="{9D4E53DC-BE8D-443A-A135-866C3F9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07817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10">
            <a:extLst>
              <a:ext uri="{FF2B5EF4-FFF2-40B4-BE49-F238E27FC236}">
                <a16:creationId xmlns:a16="http://schemas.microsoft.com/office/drawing/2014/main" id="{CA6A2266-BF2A-4C84-80B0-AC22D720321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32C3F233-6D86-44EA-88A6-7C0DF09152C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5A572D27-0EFE-4DA2-A740-E68865D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55662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11">
            <a:extLst>
              <a:ext uri="{FF2B5EF4-FFF2-40B4-BE49-F238E27FC236}">
                <a16:creationId xmlns:a16="http://schemas.microsoft.com/office/drawing/2014/main" id="{D75B9138-CC83-4560-8013-7172DC0AD3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DBD8B65-002E-457B-81D4-568AF849A79C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FB7DCFB9-985E-43F8-BAC9-BD2F23ADF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397222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0">
            <a:extLst>
              <a:ext uri="{FF2B5EF4-FFF2-40B4-BE49-F238E27FC236}">
                <a16:creationId xmlns:a16="http://schemas.microsoft.com/office/drawing/2014/main" id="{EDF33C54-350E-0D47-9B72-9C08487EAC1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48B9EBD2-4EB8-4902-A465-C065CF478335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19F35C4A-73BC-408E-B5BD-D4506E1B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EF09560A-B2DA-46D7-A56B-3D06EECF1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9244223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DE067373-992F-4DC6-BB5A-4CA5D60592E1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909DE12B-B592-403A-8243-2E494B9E7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38814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3AAA38DB-6D26-43F5-948F-5A3E7269C1C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591" y="764705"/>
            <a:ext cx="11934000" cy="5580533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4" name="Cadre 7">
            <a:extLst>
              <a:ext uri="{FF2B5EF4-FFF2-40B4-BE49-F238E27FC236}">
                <a16:creationId xmlns:a16="http://schemas.microsoft.com/office/drawing/2014/main" id="{048241AB-3104-4748-A476-1E2517C8C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1043B53-B1DE-41AB-B42E-89E061A17C86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CDDFDD2A-4869-43E4-85C9-513A9BE4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028497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e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C300C43C-3D53-4B44-AA6D-BF6CA8E53D4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nadpis 1">
            <a:extLst>
              <a:ext uri="{FF2B5EF4-FFF2-40B4-BE49-F238E27FC236}">
                <a16:creationId xmlns:a16="http://schemas.microsoft.com/office/drawing/2014/main" id="{9955F9D6-7445-4E5B-AAAA-4AF901806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3" name="Zástupný text 11">
            <a:extLst>
              <a:ext uri="{FF2B5EF4-FFF2-40B4-BE49-F238E27FC236}">
                <a16:creationId xmlns:a16="http://schemas.microsoft.com/office/drawing/2014/main" id="{50E3508E-9631-4CCB-896C-19A9452684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082300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headling_text_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dre 7">
            <a:extLst>
              <a:ext uri="{FF2B5EF4-FFF2-40B4-BE49-F238E27FC236}">
                <a16:creationId xmlns:a16="http://schemas.microsoft.com/office/drawing/2014/main" id="{1F1D126F-25A9-9A48-9E2B-60AEA4CE03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Zástupný symbol pro obsah 10">
            <a:extLst>
              <a:ext uri="{FF2B5EF4-FFF2-40B4-BE49-F238E27FC236}">
                <a16:creationId xmlns:a16="http://schemas.microsoft.com/office/drawing/2014/main" id="{DDC4E762-56D8-4B3B-9A49-64654B96E33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27591" y="1355271"/>
            <a:ext cx="11934000" cy="4989967"/>
          </a:xfrm>
          <a:prstGeom prst="rect">
            <a:avLst/>
          </a:prstGeom>
        </p:spPr>
        <p:txBody>
          <a:bodyPr lIns="0" tIns="0" rIns="0" bIns="0"/>
          <a:lstStyle>
            <a:lvl1pPr marL="374650" indent="-285750">
              <a:lnSpc>
                <a:spcPct val="100000"/>
              </a:lnSpc>
              <a:spcBef>
                <a:spcPts val="432"/>
              </a:spcBef>
              <a:buFont typeface="Wingdings" panose="05000000000000000000" pitchFamily="2" charset="2"/>
              <a:buChar char="§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42937" indent="-285750">
              <a:lnSpc>
                <a:spcPct val="100000"/>
              </a:lnSpc>
              <a:spcBef>
                <a:spcPts val="432"/>
              </a:spcBef>
              <a:buFont typeface="Arial" panose="020B0604020202020204" pitchFamily="34" charset="0"/>
              <a:buChar char="–"/>
              <a:tabLst>
                <a:tab pos="1343025" algn="l"/>
              </a:tabLst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2207" indent="-239173">
              <a:buSzPct val="80000"/>
              <a:buFont typeface="Courier New" panose="02070309020205020404" pitchFamily="49" charset="0"/>
              <a:buChar char="o"/>
              <a:defRPr sz="1867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67850" indent="-239173">
              <a:buSzPct val="90000"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CBE7C74D-C588-4E20-B5A3-EB628CAEE028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Zástupný nadpis 1">
            <a:extLst>
              <a:ext uri="{FF2B5EF4-FFF2-40B4-BE49-F238E27FC236}">
                <a16:creationId xmlns:a16="http://schemas.microsoft.com/office/drawing/2014/main" id="{8092B74C-9F23-438F-92F8-7351E692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SLIDE TITLE</a:t>
            </a:r>
          </a:p>
        </p:txBody>
      </p:sp>
      <p:sp>
        <p:nvSpPr>
          <p:cNvPr id="15" name="Zástupný text 11">
            <a:extLst>
              <a:ext uri="{FF2B5EF4-FFF2-40B4-BE49-F238E27FC236}">
                <a16:creationId xmlns:a16="http://schemas.microsoft.com/office/drawing/2014/main" id="{4A2D4B60-D5DB-4E59-B9C5-BDED2AFBAE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601576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46B841C-B512-4D08-AAEB-09BFAE8326D9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Zástupný nadpis 1">
            <a:extLst>
              <a:ext uri="{FF2B5EF4-FFF2-40B4-BE49-F238E27FC236}">
                <a16:creationId xmlns:a16="http://schemas.microsoft.com/office/drawing/2014/main" id="{33799258-4236-4658-815F-E7080FA87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C6B3171-7812-4680-876B-115FFA49D0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8075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_charts_title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4E8F316-F2EE-49A3-8438-91B59E3E2B5E}"/>
              </a:ext>
            </a:extLst>
          </p:cNvPr>
          <p:cNvSpPr txBox="1">
            <a:spLocks/>
          </p:cNvSpPr>
          <p:nvPr userDrawn="1"/>
        </p:nvSpPr>
        <p:spPr>
          <a:xfrm>
            <a:off x="47328" y="641733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cs-CZ"/>
            </a:defPPr>
            <a:lvl1pPr marL="0" algn="l" defTabSz="914400" rtl="0" eaLnBrk="1" latinLnBrk="0" hangingPunct="1">
              <a:defRPr sz="1200" kern="1200">
                <a:solidFill>
                  <a:srgbClr val="5F5F5F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A2DB900-4F27-419C-B2D8-AAC4EB8D73BD}" type="slidenum">
              <a:rPr lang="cs-CZ" sz="12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/>
              <a:t>‹#›</a:t>
            </a:fld>
            <a:endParaRPr lang="cs-CZ" sz="12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Zástupný nadpis 1">
            <a:extLst>
              <a:ext uri="{FF2B5EF4-FFF2-40B4-BE49-F238E27FC236}">
                <a16:creationId xmlns:a16="http://schemas.microsoft.com/office/drawing/2014/main" id="{1304360A-A1E8-449E-A7C8-198584CC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F4A47D0-AA52-4488-BD10-1A3F4CB02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89" y="6025232"/>
            <a:ext cx="10692049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  <a:lvl2pPr marL="457189" indent="0">
              <a:buNone/>
              <a:defRPr sz="12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2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2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2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Zástupný text 11">
            <a:extLst>
              <a:ext uri="{FF2B5EF4-FFF2-40B4-BE49-F238E27FC236}">
                <a16:creationId xmlns:a16="http://schemas.microsoft.com/office/drawing/2014/main" id="{A1B5BF6E-DF2C-4C30-A85A-D728340BB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591" y="626028"/>
            <a:ext cx="11934000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dirty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2pPr>
            <a:lvl3pPr>
              <a:defRPr lang="cs-CZ" dirty="0" smtClean="0">
                <a:solidFill>
                  <a:schemeClr val="tx1"/>
                </a:solidFill>
                <a:latin typeface="+mn-lt"/>
                <a:cs typeface="+mn-cs"/>
              </a:defRPr>
            </a:lvl3pPr>
            <a:lvl4pPr>
              <a:defRPr lang="cs-CZ" sz="2400" dirty="0" smtClean="0">
                <a:solidFill>
                  <a:schemeClr val="tx1"/>
                </a:solidFill>
                <a:latin typeface="+mn-lt"/>
                <a:cs typeface="+mn-cs"/>
              </a:defRPr>
            </a:lvl4pPr>
            <a:lvl5pPr>
              <a:defRPr lang="cs-CZ" sz="2400" dirty="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noProof="0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17685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ags" Target="../tags/tag9.xml"/><Relationship Id="rId3" Type="http://schemas.openxmlformats.org/officeDocument/2006/relationships/slideLayout" Target="../slideLayouts/slideLayout13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oleObject" Target="../embeddings/oleObject8.bin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image" Target="../media/image6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oleObject" Target="../embeddings/oleObject4.bin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oleObject" Target="../embeddings/oleObject6.bin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74.xml"/><Relationship Id="rId16" Type="http://schemas.openxmlformats.org/officeDocument/2006/relationships/theme" Target="../theme/theme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oleObject" Target="../embeddings/oleObject7.bin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6.sv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ags" Target="../tags/tag8.xml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image" Target="../media/image3.sv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19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ADB029B1-5392-4E56-B139-A8B603743A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4074022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1" imgH="423" progId="TCLayout.ActiveDocument.1">
                  <p:embed/>
                </p:oleObj>
              </mc:Choice>
              <mc:Fallback>
                <p:oleObj name="think-cell Slide" r:id="rId18" imgW="421" imgH="42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ADB029B1-5392-4E56-B139-A8B603743A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D339DBE4-7A71-464C-B4DA-71A703B5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5888"/>
            <a:ext cx="11953327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F552BD6-0756-4BDC-A4A1-C1BC8E45850D}"/>
              </a:ext>
            </a:extLst>
          </p:cNvPr>
          <p:cNvSpPr/>
          <p:nvPr userDrawn="1"/>
        </p:nvSpPr>
        <p:spPr>
          <a:xfrm>
            <a:off x="7752184" y="188082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15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37E8C39-521F-4624-95A2-CEE507DED7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3247481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9" imgW="421" imgH="423" progId="TCLayout.ActiveDocument.1">
                  <p:embed/>
                </p:oleObj>
              </mc:Choice>
              <mc:Fallback>
                <p:oleObj name="think-cell Slide" r:id="rId19" imgW="421" imgH="42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37E8C39-521F-4624-95A2-CEE507DED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CB8D3642-6336-4853-8C78-B5EB9A312D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008992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1" imgH="423" progId="TCLayout.ActiveDocument.1">
                  <p:embed/>
                </p:oleObj>
              </mc:Choice>
              <mc:Fallback>
                <p:oleObj name="think-cell Slide" r:id="rId18" imgW="421" imgH="42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CB8D3642-6336-4853-8C78-B5EB9A312D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  <p:sp>
        <p:nvSpPr>
          <p:cNvPr id="9" name="Zástupný nadpis 1">
            <a:extLst>
              <a:ext uri="{FF2B5EF4-FFF2-40B4-BE49-F238E27FC236}">
                <a16:creationId xmlns:a16="http://schemas.microsoft.com/office/drawing/2014/main" id="{D339DBE4-7A71-464C-B4DA-71A703B50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5888"/>
            <a:ext cx="11953327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80484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37E8C39-521F-4624-95A2-CEE507DED7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47481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1" imgH="423" progId="TCLayout.ActiveDocument.1">
                  <p:embed/>
                </p:oleObj>
              </mc:Choice>
              <mc:Fallback>
                <p:oleObj name="think-cell Slide" r:id="rId18" imgW="421" imgH="42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37E8C39-521F-4624-95A2-CEE507DED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8CC43454-478B-43A2-9DF2-02C953F998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6786410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1" imgH="423" progId="TCLayout.ActiveDocument.1">
                  <p:embed/>
                </p:oleObj>
              </mc:Choice>
              <mc:Fallback>
                <p:oleObj name="think-cell Slide" r:id="rId18" imgW="421" imgH="42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8CC43454-478B-43A2-9DF2-02C953F998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  <p:sldLayoutId id="2147484177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4A5A943D-7582-4081-9174-CFF9E8A964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598936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21" imgH="423" progId="TCLayout.ActiveDocument.1">
                  <p:embed/>
                </p:oleObj>
              </mc:Choice>
              <mc:Fallback>
                <p:oleObj name="think-cell Slide" r:id="rId15" imgW="421" imgH="4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4A5A943D-7582-4081-9174-CFF9E8A964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160745E-B4D7-4B30-ACE3-7762A8BED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7786BF-8E58-4C4B-8D8B-D6120BA3B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36C654-E6F9-4710-8DEE-6587187CD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A987-41E0-4A78-99F5-8216503CF7DF}" type="datetimeFigureOut">
              <a:rPr lang="cs-CZ" smtClean="0"/>
              <a:t>30.11.2023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EC77B7-BE24-4605-9ED0-ED280D24F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B69E8C-D9DA-4F69-9930-498E99314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1C65-BDF3-4924-BFFB-A4373F6D55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8EB4581-C169-414B-8C8D-4E99C506861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032059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1" imgH="423" progId="TCLayout.ActiveDocument.1">
                  <p:embed/>
                </p:oleObj>
              </mc:Choice>
              <mc:Fallback>
                <p:oleObj name="think-cell Slide" r:id="rId18" imgW="421" imgH="42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8EB4581-C169-414B-8C8D-4E99C5068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0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  <p:sldLayoutId id="2147484203" r:id="rId12"/>
    <p:sldLayoutId id="2147484204" r:id="rId13"/>
    <p:sldLayoutId id="2147484205" r:id="rId14"/>
    <p:sldLayoutId id="2147484206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D37E8C39-521F-4624-95A2-CEE507DED7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474811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21" imgH="423" progId="TCLayout.ActiveDocument.1">
                  <p:embed/>
                </p:oleObj>
              </mc:Choice>
              <mc:Fallback>
                <p:oleObj name="think-cell Slide" r:id="rId18" imgW="421" imgH="42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D37E8C39-521F-4624-95A2-CEE507DED7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19" r:id="rId12"/>
    <p:sldLayoutId id="2147484220" r:id="rId13"/>
    <p:sldLayoutId id="2147484221" r:id="rId14"/>
    <p:sldLayoutId id="2147484222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5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nadpis 1">
            <a:extLst>
              <a:ext uri="{FF2B5EF4-FFF2-40B4-BE49-F238E27FC236}">
                <a16:creationId xmlns:a16="http://schemas.microsoft.com/office/drawing/2014/main" id="{BD18B298-9C00-4CA8-9F35-39EB6D6E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SLIDE TITLE</a:t>
            </a:r>
          </a:p>
        </p:txBody>
      </p:sp>
      <p:pic>
        <p:nvPicPr>
          <p:cNvPr id="8" name="Graphique 17">
            <a:extLst>
              <a:ext uri="{FF2B5EF4-FFF2-40B4-BE49-F238E27FC236}">
                <a16:creationId xmlns:a16="http://schemas.microsoft.com/office/drawing/2014/main" id="{139C8811-E04B-4857-A1BC-1936CB22970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55164" y="6135730"/>
            <a:ext cx="549900" cy="4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8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  <p:sldLayoutId id="2147484255" r:id="rId1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5">
          <p15:clr>
            <a:srgbClr val="F26B43"/>
          </p15:clr>
        </p15:guide>
        <p15:guide id="4" pos="7605">
          <p15:clr>
            <a:srgbClr val="F26B43"/>
          </p15:clr>
        </p15:guide>
        <p15:guide id="5" orient="horz" pos="73">
          <p15:clr>
            <a:srgbClr val="F26B43"/>
          </p15:clr>
        </p15:guide>
        <p15:guide id="6" orient="horz" pos="4247">
          <p15:clr>
            <a:srgbClr val="F26B43"/>
          </p15:clr>
        </p15:guide>
        <p15:guide id="7" pos="325">
          <p15:clr>
            <a:srgbClr val="F26B43"/>
          </p15:clr>
        </p15:guide>
        <p15:guide id="8" pos="7333">
          <p15:clr>
            <a:srgbClr val="F26B43"/>
          </p15:clr>
        </p15:guide>
        <p15:guide id="10" orient="horz" pos="3793">
          <p15:clr>
            <a:srgbClr val="F26B43"/>
          </p15:clr>
        </p15:guide>
        <p15:guide id="11" orient="horz" pos="391">
          <p15:clr>
            <a:srgbClr val="F26B43"/>
          </p15:clr>
        </p15:guide>
        <p15:guide id="12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2.xml"/><Relationship Id="rId6" Type="http://schemas.openxmlformats.org/officeDocument/2006/relationships/chart" Target="../charts/chart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Relationship Id="rId9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4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6" Type="http://schemas.openxmlformats.org/officeDocument/2006/relationships/customXml" Target="../ink/ink1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1.xml"/><Relationship Id="rId5" Type="http://schemas.openxmlformats.org/officeDocument/2006/relationships/chart" Target="../charts/char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chart" Target="../charts/chart3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chart" Target="../charts/chart4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000"/>
                    </a14:imgEffect>
                  </a14:imgLayer>
                </a14:imgProps>
              </a:ext>
            </a:extLst>
          </a:blip>
          <a:srcRect/>
          <a:stretch>
            <a:fillRect t="-14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9BC137-7C9D-4CB1-B9C5-E3138735E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365" y="2775078"/>
            <a:ext cx="10405156" cy="1143200"/>
          </a:xfrm>
        </p:spPr>
        <p:txBody>
          <a:bodyPr anchor="b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5400" dirty="0"/>
              <a:t>ČEŠI A financování spotřeby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ACC097-902E-4558-82CF-DEB801511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96" y="3990516"/>
            <a:ext cx="7551997" cy="400110"/>
          </a:xfrm>
        </p:spPr>
        <p:txBody>
          <a:bodyPr/>
          <a:lstStyle/>
          <a:p>
            <a:r>
              <a:rPr lang="cs-CZ" sz="2000" dirty="0"/>
              <a:t>Závěrečná zpráva z výzkumu</a:t>
            </a:r>
            <a:endParaRPr lang="en-GB" sz="20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2A7085-EA3D-4B57-BE8E-2DFAB468A0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95" y="4618371"/>
            <a:ext cx="7551997" cy="400110"/>
          </a:xfrm>
        </p:spPr>
        <p:txBody>
          <a:bodyPr/>
          <a:lstStyle/>
          <a:p>
            <a:r>
              <a:rPr lang="cs-CZ" dirty="0"/>
              <a:t>Listopad 2023</a:t>
            </a:r>
            <a:endParaRPr lang="en-GB" dirty="0"/>
          </a:p>
        </p:txBody>
      </p:sp>
      <p:cxnSp>
        <p:nvCxnSpPr>
          <p:cNvPr id="9" name="Connecteur droit 26">
            <a:extLst>
              <a:ext uri="{FF2B5EF4-FFF2-40B4-BE49-F238E27FC236}">
                <a16:creationId xmlns:a16="http://schemas.microsoft.com/office/drawing/2014/main" id="{6CB2840C-A7E8-4FB8-A68A-BD1AE302C53F}"/>
              </a:ext>
            </a:extLst>
          </p:cNvPr>
          <p:cNvCxnSpPr>
            <a:cxnSpLocks/>
          </p:cNvCxnSpPr>
          <p:nvPr/>
        </p:nvCxnSpPr>
        <p:spPr>
          <a:xfrm>
            <a:off x="571500" y="4509120"/>
            <a:ext cx="6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2">
            <a:extLst>
              <a:ext uri="{FF2B5EF4-FFF2-40B4-BE49-F238E27FC236}">
                <a16:creationId xmlns:a16="http://schemas.microsoft.com/office/drawing/2014/main" id="{F13B50A4-86A4-C866-8B29-EE782BB603C1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Obrázek 10" descr="Obsah obrázku text, Písmo, Grafika, symbol&#10;&#10;Popis byl vytvořen automaticky">
            <a:extLst>
              <a:ext uri="{FF2B5EF4-FFF2-40B4-BE49-F238E27FC236}">
                <a16:creationId xmlns:a16="http://schemas.microsoft.com/office/drawing/2014/main" id="{9868009B-C857-3561-8D23-5EE93F72E0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288757"/>
            <a:ext cx="2591936" cy="9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53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35868">
                <a:alpha val="91000"/>
              </a:srgbClr>
            </a:gs>
            <a:gs pos="73000">
              <a:srgbClr val="088287">
                <a:alpha val="73000"/>
              </a:srgbClr>
            </a:gs>
            <a:gs pos="100000">
              <a:srgbClr val="87AAB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478373" y="2888940"/>
            <a:ext cx="7309815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cs-CZ" sz="2800" dirty="0">
                <a:solidFill>
                  <a:prstClr val="white"/>
                </a:solidFill>
              </a:rPr>
              <a:t>VYUŽÍVÁNÍ POSKYTOVATELŮ PŮJČEK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70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FF952092-5E6A-4F90-B6A8-B45C0E4A27B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FF952092-5E6A-4F90-B6A8-B45C0E4A27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133208" cy="486000"/>
          </a:xfrm>
        </p:spPr>
        <p:txBody>
          <a:bodyPr vert="horz">
            <a:normAutofit fontScale="90000"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NEJČASTĚJŠÍ POSKYTOVATELÉ PŮJČEK JSOU BANKY</a:t>
            </a:r>
            <a:endParaRPr lang="cs-CZ" sz="2000" b="1" dirty="0">
              <a:solidFill>
                <a:srgbClr val="13586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748057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Češi k půjčkám nejčastěji využívají banky. Oproti loňskému roku si více lidí půjčuje u příbuzných a známých. </a:t>
            </a: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5982089"/>
            <a:ext cx="6984777" cy="72327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cs-CZ" sz="1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9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Pozn.: </a:t>
            </a:r>
            <a:r>
              <a:rPr kumimoji="0" lang="cs-CZ" sz="9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*</a:t>
            </a:r>
            <a:r>
              <a:rPr lang="cs-CZ" sz="900" dirty="0"/>
              <a:t>Respondenti nebrali v úvahu hypotéku či úvěr ze stavebního spoření</a:t>
            </a:r>
            <a:endParaRPr kumimoji="0" lang="cs-CZ" sz="7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9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FS2. Kdo Vám půjčku / půjčky poskytl? </a:t>
            </a:r>
            <a:r>
              <a:rPr kumimoji="0" lang="pl-PL" sz="9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FS2_dopl. Uvedl/a jste, že jste si půjčil/a od .... Zjišťoval/a jste, zda má finanční společnost licenci k poskytování úvěrů od ČNB? FS3. Uveďte prosím důvody, proč jste si vzal/a půjčku (půjčky) od jiné finanční společnosti než od banky.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;</a:t>
            </a:r>
          </a:p>
        </p:txBody>
      </p: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D7445940-4945-61EA-DB62-3047987852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139889"/>
              </p:ext>
            </p:extLst>
          </p:nvPr>
        </p:nvGraphicFramePr>
        <p:xfrm>
          <a:off x="127591" y="1488455"/>
          <a:ext cx="7336562" cy="3007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Tabulka 19">
            <a:extLst>
              <a:ext uri="{FF2B5EF4-FFF2-40B4-BE49-F238E27FC236}">
                <a16:creationId xmlns:a16="http://schemas.microsoft.com/office/drawing/2014/main" id="{AD8EA3A3-9BA8-AA14-8898-76643D1A8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108300"/>
              </p:ext>
            </p:extLst>
          </p:nvPr>
        </p:nvGraphicFramePr>
        <p:xfrm>
          <a:off x="166669" y="3330691"/>
          <a:ext cx="7157835" cy="5124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315">
                  <a:extLst>
                    <a:ext uri="{9D8B030D-6E8A-4147-A177-3AD203B41FA5}">
                      <a16:colId xmlns:a16="http://schemas.microsoft.com/office/drawing/2014/main" val="343504174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2999211281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1960363514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2235657622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511061156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849148735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2332131085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59586495"/>
                    </a:ext>
                  </a:extLst>
                </a:gridCol>
                <a:gridCol w="795315">
                  <a:extLst>
                    <a:ext uri="{9D8B030D-6E8A-4147-A177-3AD203B41FA5}">
                      <a16:colId xmlns:a16="http://schemas.microsoft.com/office/drawing/2014/main" val="2671166864"/>
                    </a:ext>
                  </a:extLst>
                </a:gridCol>
              </a:tblGrid>
              <a:tr h="3663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Banka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Příbuzní </a:t>
                      </a:r>
                      <a:b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</a:br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a známí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Splátková společnost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Přímo prodejce zboží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Leasingová společnost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Jiná finanční společnost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Zaměstna-vatel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P2P platforma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Někdo jiný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25784997"/>
                  </a:ext>
                </a:extLst>
              </a:tr>
            </a:tbl>
          </a:graphicData>
        </a:graphic>
      </p:graphicFrame>
      <p:sp>
        <p:nvSpPr>
          <p:cNvPr id="21" name="Obdélník 20">
            <a:extLst>
              <a:ext uri="{FF2B5EF4-FFF2-40B4-BE49-F238E27FC236}">
                <a16:creationId xmlns:a16="http://schemas.microsoft.com/office/drawing/2014/main" id="{45088629-AD2E-4C92-8D9A-A3B539879CE4}"/>
              </a:ext>
            </a:extLst>
          </p:cNvPr>
          <p:cNvSpPr/>
          <p:nvPr/>
        </p:nvSpPr>
        <p:spPr>
          <a:xfrm>
            <a:off x="7604020" y="-25036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99D70949-129A-4425-8836-9AF6CEF32224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6C1EA9D2-21E9-455E-B703-CF54FF077C59}"/>
              </a:ext>
            </a:extLst>
          </p:cNvPr>
          <p:cNvSpPr txBox="1"/>
          <p:nvPr/>
        </p:nvSpPr>
        <p:spPr>
          <a:xfrm>
            <a:off x="7706357" y="1386844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4" name="Group 35">
            <a:extLst>
              <a:ext uri="{FF2B5EF4-FFF2-40B4-BE49-F238E27FC236}">
                <a16:creationId xmlns:a16="http://schemas.microsoft.com/office/drawing/2014/main" id="{F1B7CF51-1A9F-4007-A9CC-2677CAE0EB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25" name="Oval 36">
              <a:extLst>
                <a:ext uri="{FF2B5EF4-FFF2-40B4-BE49-F238E27FC236}">
                  <a16:creationId xmlns:a16="http://schemas.microsoft.com/office/drawing/2014/main" id="{E890F0F9-6C04-4989-8D93-B291A3BED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37">
              <a:extLst>
                <a:ext uri="{FF2B5EF4-FFF2-40B4-BE49-F238E27FC236}">
                  <a16:creationId xmlns:a16="http://schemas.microsoft.com/office/drawing/2014/main" id="{C02E2CB7-40D5-488A-BE67-10837D2FAA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4B5D398B-09E5-4308-956C-8D75483E5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D1590CB4-054E-4FC1-8D6B-594933937C8E}"/>
              </a:ext>
            </a:extLst>
          </p:cNvPr>
          <p:cNvSpPr txBox="1"/>
          <p:nvPr/>
        </p:nvSpPr>
        <p:spPr>
          <a:xfrm>
            <a:off x="127590" y="4104017"/>
            <a:ext cx="7480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 a zjišťovali si, zda má </a:t>
            </a: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daná finanční společnost licenci od ČNB </a:t>
            </a:r>
            <a:br>
              <a:rPr lang="cs-CZ" sz="1600" b="1" dirty="0">
                <a:solidFill>
                  <a:srgbClr val="006260"/>
                </a:solidFill>
                <a:latin typeface="Arial" panose="020B0604020202020204"/>
              </a:rPr>
            </a:b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k poskytování úvěrů?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" name="Tabulka 32">
            <a:extLst>
              <a:ext uri="{FF2B5EF4-FFF2-40B4-BE49-F238E27FC236}">
                <a16:creationId xmlns:a16="http://schemas.microsoft.com/office/drawing/2014/main" id="{1823E12B-19C1-496E-A878-FB186757C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24220"/>
              </p:ext>
            </p:extLst>
          </p:nvPr>
        </p:nvGraphicFramePr>
        <p:xfrm>
          <a:off x="127587" y="4725223"/>
          <a:ext cx="723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000">
                  <a:extLst>
                    <a:ext uri="{9D8B030D-6E8A-4147-A177-3AD203B41FA5}">
                      <a16:colId xmlns:a16="http://schemas.microsoft.com/office/drawing/2014/main" val="2035017404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2716426468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1174964672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2721898105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2296307356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196556626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3898538561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2676843506"/>
                    </a:ext>
                  </a:extLst>
                </a:gridCol>
                <a:gridCol w="804000">
                  <a:extLst>
                    <a:ext uri="{9D8B030D-6E8A-4147-A177-3AD203B41FA5}">
                      <a16:colId xmlns:a16="http://schemas.microsoft.com/office/drawing/2014/main" val="3951905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22 %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21 %</a:t>
                      </a:r>
                    </a:p>
                  </a:txBody>
                  <a:tcPr marL="9525" marR="9525" marT="9525" marB="0"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27 %</a:t>
                      </a:r>
                    </a:p>
                  </a:txBody>
                  <a:tcPr marL="9525" marR="9525" marT="9525" marB="0"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27 %</a:t>
                      </a:r>
                    </a:p>
                  </a:txBody>
                  <a:tcPr marL="9525" marR="9525" marT="9525" marB="0"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-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29 %</a:t>
                      </a:r>
                    </a:p>
                  </a:txBody>
                  <a:tcPr marL="9525" marR="9525" marT="9525" marB="0" anchor="ctr">
                    <a:solidFill>
                      <a:srgbClr val="08828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10 %</a:t>
                      </a:r>
                    </a:p>
                  </a:txBody>
                  <a:tcPr marL="9525" marR="9525" marT="9525" marB="0" anchor="ctr">
                    <a:solidFill>
                      <a:srgbClr val="0882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3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78 %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79 %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71 %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90 %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981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en-US" sz="1050" b="0" i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n=211</a:t>
                      </a:r>
                      <a:endParaRPr kumimoji="0" lang="en-US" sz="1050" b="0" i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n=120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n=63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n=59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-</a:t>
                      </a:r>
                      <a:endParaRPr kumimoji="0" lang="en-US" sz="1050" b="0" i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n=45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cs-CZ" sz="1050" b="0" i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itchFamily="34" charset="0"/>
                        </a:rPr>
                        <a:t>n=50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705876"/>
                  </a:ext>
                </a:extLst>
              </a:tr>
            </a:tbl>
          </a:graphicData>
        </a:graphic>
      </p:graphicFrame>
      <p:sp>
        <p:nvSpPr>
          <p:cNvPr id="35" name="TextovéPole 34">
            <a:extLst>
              <a:ext uri="{FF2B5EF4-FFF2-40B4-BE49-F238E27FC236}">
                <a16:creationId xmlns:a16="http://schemas.microsoft.com/office/drawing/2014/main" id="{C32083FB-695D-4D47-831F-24DCB7967C75}"/>
              </a:ext>
            </a:extLst>
          </p:cNvPr>
          <p:cNvSpPr txBox="1"/>
          <p:nvPr/>
        </p:nvSpPr>
        <p:spPr>
          <a:xfrm>
            <a:off x="7790650" y="1844824"/>
            <a:ext cx="4305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Od příbuzných a známých si častěji půjčí lidé od 18 do 26 let (48 %).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Od splátkových společností si častěji půjčí lidé ve věku od 45 do 53 let (38 %).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Mladí lidé od 18 do 34 let (44 %) si častěji půjčují u nebankovních společností kvůli nižším úrokům.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0B32CDCE-BC4F-49F2-8481-670965307099}"/>
              </a:ext>
            </a:extLst>
          </p:cNvPr>
          <p:cNvSpPr/>
          <p:nvPr/>
        </p:nvSpPr>
        <p:spPr>
          <a:xfrm>
            <a:off x="3078975" y="5894025"/>
            <a:ext cx="72008" cy="63178"/>
          </a:xfrm>
          <a:prstGeom prst="rect">
            <a:avLst/>
          </a:prstGeom>
          <a:solidFill>
            <a:srgbClr val="088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46E455A2-ABBB-482A-B532-8927950887CB}"/>
              </a:ext>
            </a:extLst>
          </p:cNvPr>
          <p:cNvSpPr/>
          <p:nvPr/>
        </p:nvSpPr>
        <p:spPr>
          <a:xfrm>
            <a:off x="3928070" y="5894025"/>
            <a:ext cx="72008" cy="6317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591F6664-8B40-4C30-89F3-BB3D6AD7B10F}"/>
              </a:ext>
            </a:extLst>
          </p:cNvPr>
          <p:cNvSpPr txBox="1"/>
          <p:nvPr/>
        </p:nvSpPr>
        <p:spPr>
          <a:xfrm>
            <a:off x="3179826" y="574951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Ano</a:t>
            </a:r>
            <a:endParaRPr lang="en-US" sz="1400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D72AE192-428E-46FA-A06F-794A689E0924}"/>
              </a:ext>
            </a:extLst>
          </p:cNvPr>
          <p:cNvSpPr txBox="1"/>
          <p:nvPr/>
        </p:nvSpPr>
        <p:spPr>
          <a:xfrm>
            <a:off x="4025920" y="5740136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Ne</a:t>
            </a:r>
            <a:endParaRPr lang="en-US" sz="1400" dirty="0"/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AF97FBD1-7B05-4B76-A993-5BBB4BFACD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4645" flipH="1" flipV="1">
            <a:off x="122060" y="3699954"/>
            <a:ext cx="659067" cy="65906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BC8A63-B02F-A8DF-3E19-DD30638B5408}"/>
              </a:ext>
            </a:extLst>
          </p:cNvPr>
          <p:cNvSpPr txBox="1"/>
          <p:nvPr/>
        </p:nvSpPr>
        <p:spPr>
          <a:xfrm>
            <a:off x="5915980" y="3895164"/>
            <a:ext cx="1653831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n=789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(půjčili si v minulosti)*</a:t>
            </a:r>
            <a:endParaRPr lang="cs-CZ" sz="105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C258FA4-FE0D-AE63-204A-C5C56E8A1F0F}"/>
              </a:ext>
            </a:extLst>
          </p:cNvPr>
          <p:cNvSpPr/>
          <p:nvPr/>
        </p:nvSpPr>
        <p:spPr>
          <a:xfrm>
            <a:off x="1055440" y="3702553"/>
            <a:ext cx="612068" cy="354028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23 % </a:t>
            </a:r>
          </a:p>
          <a:p>
            <a:pPr algn="ctr"/>
            <a:r>
              <a:rPr lang="cs-CZ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2022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10E0105-0AE3-D707-E442-B25597C93391}"/>
              </a:ext>
            </a:extLst>
          </p:cNvPr>
          <p:cNvSpPr/>
          <p:nvPr/>
        </p:nvSpPr>
        <p:spPr>
          <a:xfrm>
            <a:off x="7703787" y="3579149"/>
            <a:ext cx="4323521" cy="3136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36A3FC-3010-221F-4558-81B6378A9555}"/>
              </a:ext>
            </a:extLst>
          </p:cNvPr>
          <p:cNvSpPr txBox="1"/>
          <p:nvPr/>
        </p:nvSpPr>
        <p:spPr>
          <a:xfrm>
            <a:off x="10149211" y="6323637"/>
            <a:ext cx="2001584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n=228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(půjčili si u jiné fin. spol.)*</a:t>
            </a:r>
          </a:p>
          <a:p>
            <a:r>
              <a:rPr lang="cs-CZ" sz="90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Pozn.: Zobrazeny odpovědi &gt;15 %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E3A3131-C7D8-8E85-7A05-8E81945FCA20}"/>
              </a:ext>
            </a:extLst>
          </p:cNvPr>
          <p:cNvSpPr txBox="1"/>
          <p:nvPr/>
        </p:nvSpPr>
        <p:spPr>
          <a:xfrm>
            <a:off x="7865159" y="3664575"/>
            <a:ext cx="4046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Důvody pro půjčku od jiné fin. společnosti než je banka </a:t>
            </a:r>
          </a:p>
        </p:txBody>
      </p: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68C6B7FC-D429-54B6-2C34-0441BAB143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0043828"/>
              </p:ext>
            </p:extLst>
          </p:nvPr>
        </p:nvGraphicFramePr>
        <p:xfrm>
          <a:off x="7942225" y="4249350"/>
          <a:ext cx="3770399" cy="2158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0" name="TextovéPole 2">
            <a:extLst>
              <a:ext uri="{FF2B5EF4-FFF2-40B4-BE49-F238E27FC236}">
                <a16:creationId xmlns:a16="http://schemas.microsoft.com/office/drawing/2014/main" id="{4A2C3B23-EC52-E36C-FEAA-64107CBAD010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428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35868">
                <a:alpha val="91000"/>
              </a:srgbClr>
            </a:gs>
            <a:gs pos="73000">
              <a:srgbClr val="088287">
                <a:alpha val="73000"/>
              </a:srgbClr>
            </a:gs>
            <a:gs pos="100000">
              <a:srgbClr val="87AAB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478373" y="2888940"/>
            <a:ext cx="7309815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solidFill>
                  <a:schemeClr val="bg1"/>
                </a:solidFill>
              </a:rPr>
              <a:t>SPLÁCENÍ V SOUČASNOSTI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2">
            <a:extLst>
              <a:ext uri="{FF2B5EF4-FFF2-40B4-BE49-F238E27FC236}">
                <a16:creationId xmlns:a16="http://schemas.microsoft.com/office/drawing/2014/main" id="{E687FDBF-2207-C26C-E859-838B0E7E76CF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8C4B0207-B9D5-4B16-5C31-9358F75E8DEE}"/>
              </a:ext>
            </a:extLst>
          </p:cNvPr>
          <p:cNvGraphicFramePr/>
          <p:nvPr/>
        </p:nvGraphicFramePr>
        <p:xfrm>
          <a:off x="5755446" y="752187"/>
          <a:ext cx="6259377" cy="3726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1" y="4464855"/>
            <a:ext cx="12200842" cy="1405518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47786"/>
            <a:ext cx="7928490" cy="562056"/>
          </a:xfrm>
        </p:spPr>
        <p:txBody>
          <a:bodyPr>
            <a:normAutofit fontScale="90000"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KOLIK PŮJČEK OD KOLIKA POSKYTOVATELŮ ČEŠI MAJÍ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11945348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Dvě třetiny Čechů, kteří mají v současnosti půjčku nebo nákup na splátky, využívají pouze jednoho poskytovatele půjčky. </a:t>
            </a: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227449"/>
            <a:ext cx="1058647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cs-CZ" sz="1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1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Pozn: </a:t>
            </a:r>
            <a:r>
              <a:rPr kumimoji="0" lang="cs-CZ" sz="1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*</a:t>
            </a:r>
            <a:r>
              <a:rPr lang="cs-CZ" dirty="0"/>
              <a:t>Respondenti nebrali v úvahu hypotéku či úvěr ze stavebního spoření</a:t>
            </a:r>
            <a:endParaRPr kumimoji="0" lang="cs-CZ" sz="1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FS10. Co v současnosti splácíte? FS12. Kolik půjček / nákupů na splátky nyní dohromady máte? FS13. Od kolika různých poskytovatelů máte půjčky?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4650421" y="4472326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2739867" y="4847177"/>
            <a:ext cx="3032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Lidé s čistým měsíčním příjmem domácnosti nad 60 tisíc Kč častěji splácí rekonstrukci bytu (19 %). 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2503" y="4588089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FBB70DF-53E6-B7F0-6590-75DCC6000948}"/>
              </a:ext>
            </a:extLst>
          </p:cNvPr>
          <p:cNvSpPr txBox="1"/>
          <p:nvPr/>
        </p:nvSpPr>
        <p:spPr>
          <a:xfrm>
            <a:off x="6319976" y="4761686"/>
            <a:ext cx="4262711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Lidé starší 66 let mají častěji 1 půjčku (87 %). Lidé od 27 do 35 let častěji mají 2 půjčky (34 %).</a:t>
            </a: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Starší lidé nad 66 let mají častěji jednoho poskytovatele půjčky (94 %).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9" name="Grafický objekt 15" descr="Filantropie obrys">
            <a:extLst>
              <a:ext uri="{FF2B5EF4-FFF2-40B4-BE49-F238E27FC236}">
                <a16:creationId xmlns:a16="http://schemas.microsoft.com/office/drawing/2014/main" id="{CFC47CA3-FB5A-5903-4570-E520EE707DAB}"/>
              </a:ext>
            </a:extLst>
          </p:cNvPr>
          <p:cNvGrpSpPr/>
          <p:nvPr/>
        </p:nvGrpSpPr>
        <p:grpSpPr>
          <a:xfrm>
            <a:off x="8058760" y="2487247"/>
            <a:ext cx="284807" cy="319611"/>
            <a:chOff x="11372817" y="3411606"/>
            <a:chExt cx="421667" cy="331557"/>
          </a:xfrm>
          <a:solidFill>
            <a:schemeClr val="tx1"/>
          </a:solidFill>
        </p:grpSpPr>
        <p:sp>
          <p:nvSpPr>
            <p:cNvPr id="50" name="Volný tvar: obrazec 49">
              <a:extLst>
                <a:ext uri="{FF2B5EF4-FFF2-40B4-BE49-F238E27FC236}">
                  <a16:creationId xmlns:a16="http://schemas.microsoft.com/office/drawing/2014/main" id="{C79321E5-E579-5B49-F485-36E85D9F7139}"/>
                </a:ext>
              </a:extLst>
            </p:cNvPr>
            <p:cNvSpPr/>
            <p:nvPr/>
          </p:nvSpPr>
          <p:spPr>
            <a:xfrm>
              <a:off x="11372817" y="3598310"/>
              <a:ext cx="295172" cy="79196"/>
            </a:xfrm>
            <a:custGeom>
              <a:avLst/>
              <a:gdLst>
                <a:gd name="connsiteX0" fmla="*/ 159297 w 295172"/>
                <a:gd name="connsiteY0" fmla="*/ 9370 h 79196"/>
                <a:gd name="connsiteX1" fmla="*/ 271742 w 295172"/>
                <a:gd name="connsiteY1" fmla="*/ 9370 h 79196"/>
                <a:gd name="connsiteX2" fmla="*/ 285803 w 295172"/>
                <a:gd name="connsiteY2" fmla="*/ 23430 h 79196"/>
                <a:gd name="connsiteX3" fmla="*/ 271742 w 295172"/>
                <a:gd name="connsiteY3" fmla="*/ 37491 h 79196"/>
                <a:gd name="connsiteX4" fmla="*/ 187409 w 295172"/>
                <a:gd name="connsiteY4" fmla="*/ 37491 h 79196"/>
                <a:gd name="connsiteX5" fmla="*/ 182724 w 295172"/>
                <a:gd name="connsiteY5" fmla="*/ 42176 h 79196"/>
                <a:gd name="connsiteX6" fmla="*/ 187409 w 295172"/>
                <a:gd name="connsiteY6" fmla="*/ 46861 h 79196"/>
                <a:gd name="connsiteX7" fmla="*/ 271742 w 295172"/>
                <a:gd name="connsiteY7" fmla="*/ 46861 h 79196"/>
                <a:gd name="connsiteX8" fmla="*/ 295173 w 295172"/>
                <a:gd name="connsiteY8" fmla="*/ 23430 h 79196"/>
                <a:gd name="connsiteX9" fmla="*/ 271742 w 295172"/>
                <a:gd name="connsiteY9" fmla="*/ 0 h 79196"/>
                <a:gd name="connsiteX10" fmla="*/ 159297 w 295172"/>
                <a:gd name="connsiteY10" fmla="*/ 0 h 79196"/>
                <a:gd name="connsiteX11" fmla="*/ 135247 w 295172"/>
                <a:gd name="connsiteY11" fmla="*/ 6556 h 79196"/>
                <a:gd name="connsiteX12" fmla="*/ 2657 w 295172"/>
                <a:gd name="connsiteY12" fmla="*/ 70288 h 79196"/>
                <a:gd name="connsiteX13" fmla="*/ 463 w 295172"/>
                <a:gd name="connsiteY13" fmla="*/ 76540 h 79196"/>
                <a:gd name="connsiteX14" fmla="*/ 6715 w 295172"/>
                <a:gd name="connsiteY14" fmla="*/ 78734 h 79196"/>
                <a:gd name="connsiteX15" fmla="*/ 139601 w 295172"/>
                <a:gd name="connsiteY15" fmla="*/ 14846 h 79196"/>
                <a:gd name="connsiteX16" fmla="*/ 159297 w 295172"/>
                <a:gd name="connsiteY16" fmla="*/ 9370 h 7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172" h="79196">
                  <a:moveTo>
                    <a:pt x="159297" y="9370"/>
                  </a:moveTo>
                  <a:lnTo>
                    <a:pt x="271742" y="9370"/>
                  </a:lnTo>
                  <a:cubicBezTo>
                    <a:pt x="279508" y="9370"/>
                    <a:pt x="285803" y="15665"/>
                    <a:pt x="285803" y="23430"/>
                  </a:cubicBezTo>
                  <a:cubicBezTo>
                    <a:pt x="285803" y="31196"/>
                    <a:pt x="279508" y="37491"/>
                    <a:pt x="271742" y="37491"/>
                  </a:cubicBezTo>
                  <a:lnTo>
                    <a:pt x="187409" y="37491"/>
                  </a:lnTo>
                  <a:cubicBezTo>
                    <a:pt x="184821" y="37491"/>
                    <a:pt x="182724" y="39588"/>
                    <a:pt x="182724" y="42176"/>
                  </a:cubicBezTo>
                  <a:cubicBezTo>
                    <a:pt x="182724" y="44763"/>
                    <a:pt x="184821" y="46861"/>
                    <a:pt x="187409" y="46861"/>
                  </a:cubicBezTo>
                  <a:lnTo>
                    <a:pt x="271742" y="46861"/>
                  </a:lnTo>
                  <a:cubicBezTo>
                    <a:pt x="284683" y="46861"/>
                    <a:pt x="295173" y="36371"/>
                    <a:pt x="295173" y="23430"/>
                  </a:cubicBezTo>
                  <a:cubicBezTo>
                    <a:pt x="295173" y="10490"/>
                    <a:pt x="284683" y="0"/>
                    <a:pt x="271742" y="0"/>
                  </a:cubicBezTo>
                  <a:lnTo>
                    <a:pt x="159297" y="0"/>
                  </a:lnTo>
                  <a:cubicBezTo>
                    <a:pt x="150848" y="69"/>
                    <a:pt x="142562" y="2328"/>
                    <a:pt x="135247" y="6556"/>
                  </a:cubicBezTo>
                  <a:lnTo>
                    <a:pt x="2657" y="70288"/>
                  </a:lnTo>
                  <a:cubicBezTo>
                    <a:pt x="325" y="71409"/>
                    <a:pt x="-657" y="74208"/>
                    <a:pt x="463" y="76540"/>
                  </a:cubicBezTo>
                  <a:cubicBezTo>
                    <a:pt x="1584" y="78872"/>
                    <a:pt x="4383" y="79854"/>
                    <a:pt x="6715" y="78734"/>
                  </a:cubicBezTo>
                  <a:lnTo>
                    <a:pt x="139601" y="14846"/>
                  </a:lnTo>
                  <a:cubicBezTo>
                    <a:pt x="145570" y="11319"/>
                    <a:pt x="152364" y="9430"/>
                    <a:pt x="159297" y="9370"/>
                  </a:cubicBez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E022C9D4-BBB5-AB3F-FEEE-13ABA20F1643}"/>
                </a:ext>
              </a:extLst>
            </p:cNvPr>
            <p:cNvSpPr/>
            <p:nvPr/>
          </p:nvSpPr>
          <p:spPr>
            <a:xfrm>
              <a:off x="11438360" y="3560347"/>
              <a:ext cx="356125" cy="182816"/>
            </a:xfrm>
            <a:custGeom>
              <a:avLst/>
              <a:gdLst>
                <a:gd name="connsiteX0" fmla="*/ 332698 w 356125"/>
                <a:gd name="connsiteY0" fmla="*/ 5 h 182816"/>
                <a:gd name="connsiteX1" fmla="*/ 320529 w 356125"/>
                <a:gd name="connsiteY1" fmla="*/ 3436 h 182816"/>
                <a:gd name="connsiteX2" fmla="*/ 240413 w 356125"/>
                <a:gd name="connsiteY2" fmla="*/ 49362 h 182816"/>
                <a:gd name="connsiteX3" fmla="*/ 238679 w 356125"/>
                <a:gd name="connsiteY3" fmla="*/ 55758 h 182816"/>
                <a:gd name="connsiteX4" fmla="*/ 245075 w 356125"/>
                <a:gd name="connsiteY4" fmla="*/ 57491 h 182816"/>
                <a:gd name="connsiteX5" fmla="*/ 325458 w 356125"/>
                <a:gd name="connsiteY5" fmla="*/ 11399 h 182816"/>
                <a:gd name="connsiteX6" fmla="*/ 332698 w 356125"/>
                <a:gd name="connsiteY6" fmla="*/ 9375 h 182816"/>
                <a:gd name="connsiteX7" fmla="*/ 346756 w 356125"/>
                <a:gd name="connsiteY7" fmla="*/ 23434 h 182816"/>
                <a:gd name="connsiteX8" fmla="*/ 341807 w 356125"/>
                <a:gd name="connsiteY8" fmla="*/ 34405 h 182816"/>
                <a:gd name="connsiteX9" fmla="*/ 213317 w 356125"/>
                <a:gd name="connsiteY9" fmla="*/ 128343 h 182816"/>
                <a:gd name="connsiteX10" fmla="*/ 204793 w 356125"/>
                <a:gd name="connsiteY10" fmla="*/ 131220 h 182816"/>
                <a:gd name="connsiteX11" fmla="*/ 117181 w 356125"/>
                <a:gd name="connsiteY11" fmla="*/ 131220 h 182816"/>
                <a:gd name="connsiteX12" fmla="*/ 1423 w 356125"/>
                <a:gd name="connsiteY12" fmla="*/ 174769 h 182816"/>
                <a:gd name="connsiteX13" fmla="*/ 1322 w 356125"/>
                <a:gd name="connsiteY13" fmla="*/ 181393 h 182816"/>
                <a:gd name="connsiteX14" fmla="*/ 7947 w 356125"/>
                <a:gd name="connsiteY14" fmla="*/ 181494 h 182816"/>
                <a:gd name="connsiteX15" fmla="*/ 8048 w 356125"/>
                <a:gd name="connsiteY15" fmla="*/ 181394 h 182816"/>
                <a:gd name="connsiteX16" fmla="*/ 117181 w 356125"/>
                <a:gd name="connsiteY16" fmla="*/ 140590 h 182816"/>
                <a:gd name="connsiteX17" fmla="*/ 204793 w 356125"/>
                <a:gd name="connsiteY17" fmla="*/ 140590 h 182816"/>
                <a:gd name="connsiteX18" fmla="*/ 218805 w 356125"/>
                <a:gd name="connsiteY18" fmla="*/ 135937 h 182816"/>
                <a:gd name="connsiteX19" fmla="*/ 347645 w 356125"/>
                <a:gd name="connsiteY19" fmla="*/ 41744 h 182816"/>
                <a:gd name="connsiteX20" fmla="*/ 348192 w 356125"/>
                <a:gd name="connsiteY20" fmla="*/ 41275 h 182816"/>
                <a:gd name="connsiteX21" fmla="*/ 356126 w 356125"/>
                <a:gd name="connsiteY21" fmla="*/ 23435 h 182816"/>
                <a:gd name="connsiteX22" fmla="*/ 332698 w 356125"/>
                <a:gd name="connsiteY22" fmla="*/ 5 h 18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6125" h="182816">
                  <a:moveTo>
                    <a:pt x="332698" y="5"/>
                  </a:moveTo>
                  <a:cubicBezTo>
                    <a:pt x="328391" y="-85"/>
                    <a:pt x="324155" y="1109"/>
                    <a:pt x="320529" y="3436"/>
                  </a:cubicBezTo>
                  <a:lnTo>
                    <a:pt x="240413" y="49362"/>
                  </a:lnTo>
                  <a:cubicBezTo>
                    <a:pt x="238168" y="50649"/>
                    <a:pt x="237392" y="53513"/>
                    <a:pt x="238679" y="55758"/>
                  </a:cubicBezTo>
                  <a:cubicBezTo>
                    <a:pt x="239967" y="58003"/>
                    <a:pt x="242830" y="58779"/>
                    <a:pt x="245075" y="57491"/>
                  </a:cubicBezTo>
                  <a:lnTo>
                    <a:pt x="325458" y="11399"/>
                  </a:lnTo>
                  <a:cubicBezTo>
                    <a:pt x="327611" y="10006"/>
                    <a:pt x="330136" y="9300"/>
                    <a:pt x="332698" y="9375"/>
                  </a:cubicBezTo>
                  <a:cubicBezTo>
                    <a:pt x="340459" y="9384"/>
                    <a:pt x="346747" y="15674"/>
                    <a:pt x="346756" y="23434"/>
                  </a:cubicBezTo>
                  <a:cubicBezTo>
                    <a:pt x="346570" y="27589"/>
                    <a:pt x="344799" y="31515"/>
                    <a:pt x="341807" y="34405"/>
                  </a:cubicBezTo>
                  <a:lnTo>
                    <a:pt x="213317" y="128343"/>
                  </a:lnTo>
                  <a:cubicBezTo>
                    <a:pt x="210859" y="130195"/>
                    <a:pt x="207870" y="131204"/>
                    <a:pt x="204793" y="131220"/>
                  </a:cubicBezTo>
                  <a:lnTo>
                    <a:pt x="117181" y="131220"/>
                  </a:lnTo>
                  <a:cubicBezTo>
                    <a:pt x="69258" y="131220"/>
                    <a:pt x="30313" y="145872"/>
                    <a:pt x="1423" y="174769"/>
                  </a:cubicBezTo>
                  <a:cubicBezTo>
                    <a:pt x="-434" y="176570"/>
                    <a:pt x="-479" y="179536"/>
                    <a:pt x="1322" y="181393"/>
                  </a:cubicBezTo>
                  <a:cubicBezTo>
                    <a:pt x="3124" y="183251"/>
                    <a:pt x="6090" y="183296"/>
                    <a:pt x="7947" y="181494"/>
                  </a:cubicBezTo>
                  <a:cubicBezTo>
                    <a:pt x="7981" y="181462"/>
                    <a:pt x="8014" y="181428"/>
                    <a:pt x="8048" y="181394"/>
                  </a:cubicBezTo>
                  <a:cubicBezTo>
                    <a:pt x="35117" y="154318"/>
                    <a:pt x="71835" y="140590"/>
                    <a:pt x="117181" y="140590"/>
                  </a:cubicBezTo>
                  <a:lnTo>
                    <a:pt x="204793" y="140590"/>
                  </a:lnTo>
                  <a:cubicBezTo>
                    <a:pt x="209840" y="140569"/>
                    <a:pt x="214748" y="138939"/>
                    <a:pt x="218805" y="135937"/>
                  </a:cubicBezTo>
                  <a:lnTo>
                    <a:pt x="347645" y="41744"/>
                  </a:lnTo>
                  <a:lnTo>
                    <a:pt x="348192" y="41275"/>
                  </a:lnTo>
                  <a:cubicBezTo>
                    <a:pt x="353106" y="36621"/>
                    <a:pt x="355961" y="30201"/>
                    <a:pt x="356126" y="23435"/>
                  </a:cubicBezTo>
                  <a:cubicBezTo>
                    <a:pt x="356111" y="10502"/>
                    <a:pt x="345631" y="21"/>
                    <a:pt x="332698" y="5"/>
                  </a:cubicBez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2" name="Volný tvar: obrazec 51">
              <a:extLst>
                <a:ext uri="{FF2B5EF4-FFF2-40B4-BE49-F238E27FC236}">
                  <a16:creationId xmlns:a16="http://schemas.microsoft.com/office/drawing/2014/main" id="{3C7B3317-2770-0D9D-1839-62382CC43BA8}"/>
                </a:ext>
              </a:extLst>
            </p:cNvPr>
            <p:cNvSpPr/>
            <p:nvPr/>
          </p:nvSpPr>
          <p:spPr>
            <a:xfrm>
              <a:off x="11491114" y="3411606"/>
              <a:ext cx="185055" cy="158012"/>
            </a:xfrm>
            <a:custGeom>
              <a:avLst/>
              <a:gdLst>
                <a:gd name="connsiteX0" fmla="*/ 122951 w 185055"/>
                <a:gd name="connsiteY0" fmla="*/ 158012 h 158012"/>
                <a:gd name="connsiteX1" fmla="*/ 185056 w 185055"/>
                <a:gd name="connsiteY1" fmla="*/ 134217 h 158012"/>
                <a:gd name="connsiteX2" fmla="*/ 185056 w 185055"/>
                <a:gd name="connsiteY2" fmla="*/ 116189 h 158012"/>
                <a:gd name="connsiteX3" fmla="*/ 173787 w 185055"/>
                <a:gd name="connsiteY3" fmla="*/ 102119 h 158012"/>
                <a:gd name="connsiteX4" fmla="*/ 173787 w 185055"/>
                <a:gd name="connsiteY4" fmla="*/ 86893 h 158012"/>
                <a:gd name="connsiteX5" fmla="*/ 135477 w 185055"/>
                <a:gd name="connsiteY5" fmla="*/ 64867 h 158012"/>
                <a:gd name="connsiteX6" fmla="*/ 135477 w 185055"/>
                <a:gd name="connsiteY6" fmla="*/ 53090 h 158012"/>
                <a:gd name="connsiteX7" fmla="*/ 124211 w 185055"/>
                <a:gd name="connsiteY7" fmla="*/ 39021 h 158012"/>
                <a:gd name="connsiteX8" fmla="*/ 124211 w 185055"/>
                <a:gd name="connsiteY8" fmla="*/ 23795 h 158012"/>
                <a:gd name="connsiteX9" fmla="*/ 62105 w 185055"/>
                <a:gd name="connsiteY9" fmla="*/ 0 h 158012"/>
                <a:gd name="connsiteX10" fmla="*/ 0 w 185055"/>
                <a:gd name="connsiteY10" fmla="*/ 23793 h 158012"/>
                <a:gd name="connsiteX11" fmla="*/ 0 w 185055"/>
                <a:gd name="connsiteY11" fmla="*/ 41822 h 158012"/>
                <a:gd name="connsiteX12" fmla="*/ 11269 w 185055"/>
                <a:gd name="connsiteY12" fmla="*/ 55885 h 158012"/>
                <a:gd name="connsiteX13" fmla="*/ 11269 w 185055"/>
                <a:gd name="connsiteY13" fmla="*/ 70571 h 158012"/>
                <a:gd name="connsiteX14" fmla="*/ 0 w 185055"/>
                <a:gd name="connsiteY14" fmla="*/ 84638 h 158012"/>
                <a:gd name="connsiteX15" fmla="*/ 0 w 185055"/>
                <a:gd name="connsiteY15" fmla="*/ 102667 h 158012"/>
                <a:gd name="connsiteX16" fmla="*/ 60845 w 185055"/>
                <a:gd name="connsiteY16" fmla="*/ 126440 h 158012"/>
                <a:gd name="connsiteX17" fmla="*/ 60845 w 185055"/>
                <a:gd name="connsiteY17" fmla="*/ 134217 h 158012"/>
                <a:gd name="connsiteX18" fmla="*/ 122951 w 185055"/>
                <a:gd name="connsiteY18" fmla="*/ 158012 h 158012"/>
                <a:gd name="connsiteX19" fmla="*/ 63569 w 185055"/>
                <a:gd name="connsiteY19" fmla="*/ 112497 h 158012"/>
                <a:gd name="connsiteX20" fmla="*/ 56606 w 185055"/>
                <a:gd name="connsiteY20" fmla="*/ 104920 h 158012"/>
                <a:gd name="connsiteX21" fmla="*/ 56606 w 185055"/>
                <a:gd name="connsiteY21" fmla="*/ 98285 h 158012"/>
                <a:gd name="connsiteX22" fmla="*/ 63569 w 185055"/>
                <a:gd name="connsiteY22" fmla="*/ 102271 h 158012"/>
                <a:gd name="connsiteX23" fmla="*/ 74838 w 185055"/>
                <a:gd name="connsiteY23" fmla="*/ 141794 h 158012"/>
                <a:gd name="connsiteX24" fmla="*/ 67872 w 185055"/>
                <a:gd name="connsiteY24" fmla="*/ 134217 h 158012"/>
                <a:gd name="connsiteX25" fmla="*/ 67872 w 185055"/>
                <a:gd name="connsiteY25" fmla="*/ 127582 h 158012"/>
                <a:gd name="connsiteX26" fmla="*/ 74838 w 185055"/>
                <a:gd name="connsiteY26" fmla="*/ 131569 h 158012"/>
                <a:gd name="connsiteX27" fmla="*/ 69425 w 185055"/>
                <a:gd name="connsiteY27" fmla="*/ 115198 h 158012"/>
                <a:gd name="connsiteX28" fmla="*/ 69425 w 185055"/>
                <a:gd name="connsiteY28" fmla="*/ 104613 h 158012"/>
                <a:gd name="connsiteX29" fmla="*/ 78873 w 185055"/>
                <a:gd name="connsiteY29" fmla="*/ 107249 h 158012"/>
                <a:gd name="connsiteX30" fmla="*/ 78873 w 185055"/>
                <a:gd name="connsiteY30" fmla="*/ 118128 h 158012"/>
                <a:gd name="connsiteX31" fmla="*/ 69425 w 185055"/>
                <a:gd name="connsiteY31" fmla="*/ 115198 h 158012"/>
                <a:gd name="connsiteX32" fmla="*/ 91629 w 185055"/>
                <a:gd name="connsiteY32" fmla="*/ 147765 h 158012"/>
                <a:gd name="connsiteX33" fmla="*/ 80694 w 185055"/>
                <a:gd name="connsiteY33" fmla="*/ 144495 h 158012"/>
                <a:gd name="connsiteX34" fmla="*/ 80694 w 185055"/>
                <a:gd name="connsiteY34" fmla="*/ 133907 h 158012"/>
                <a:gd name="connsiteX35" fmla="*/ 91629 w 185055"/>
                <a:gd name="connsiteY35" fmla="*/ 136847 h 158012"/>
                <a:gd name="connsiteX36" fmla="*/ 110556 w 185055"/>
                <a:gd name="connsiteY36" fmla="*/ 150531 h 158012"/>
                <a:gd name="connsiteX37" fmla="*/ 97485 w 185055"/>
                <a:gd name="connsiteY37" fmla="*/ 148925 h 158012"/>
                <a:gd name="connsiteX38" fmla="*/ 97485 w 185055"/>
                <a:gd name="connsiteY38" fmla="*/ 137946 h 158012"/>
                <a:gd name="connsiteX39" fmla="*/ 110556 w 185055"/>
                <a:gd name="connsiteY39" fmla="*/ 139502 h 158012"/>
                <a:gd name="connsiteX40" fmla="*/ 129486 w 185055"/>
                <a:gd name="connsiteY40" fmla="*/ 150859 h 158012"/>
                <a:gd name="connsiteX41" fmla="*/ 122948 w 185055"/>
                <a:gd name="connsiteY41" fmla="*/ 150986 h 158012"/>
                <a:gd name="connsiteX42" fmla="*/ 116412 w 185055"/>
                <a:gd name="connsiteY42" fmla="*/ 150859 h 158012"/>
                <a:gd name="connsiteX43" fmla="*/ 116412 w 185055"/>
                <a:gd name="connsiteY43" fmla="*/ 139841 h 158012"/>
                <a:gd name="connsiteX44" fmla="*/ 122948 w 185055"/>
                <a:gd name="connsiteY44" fmla="*/ 139982 h 158012"/>
                <a:gd name="connsiteX45" fmla="*/ 129486 w 185055"/>
                <a:gd name="connsiteY45" fmla="*/ 139841 h 158012"/>
                <a:gd name="connsiteX46" fmla="*/ 148413 w 185055"/>
                <a:gd name="connsiteY46" fmla="*/ 148926 h 158012"/>
                <a:gd name="connsiteX47" fmla="*/ 135342 w 185055"/>
                <a:gd name="connsiteY47" fmla="*/ 150532 h 158012"/>
                <a:gd name="connsiteX48" fmla="*/ 135342 w 185055"/>
                <a:gd name="connsiteY48" fmla="*/ 139502 h 158012"/>
                <a:gd name="connsiteX49" fmla="*/ 148413 w 185055"/>
                <a:gd name="connsiteY49" fmla="*/ 137946 h 158012"/>
                <a:gd name="connsiteX50" fmla="*/ 165092 w 185055"/>
                <a:gd name="connsiteY50" fmla="*/ 144540 h 158012"/>
                <a:gd name="connsiteX51" fmla="*/ 154270 w 185055"/>
                <a:gd name="connsiteY51" fmla="*/ 147766 h 158012"/>
                <a:gd name="connsiteX52" fmla="*/ 154270 w 185055"/>
                <a:gd name="connsiteY52" fmla="*/ 136850 h 158012"/>
                <a:gd name="connsiteX53" fmla="*/ 165092 w 185055"/>
                <a:gd name="connsiteY53" fmla="*/ 133945 h 158012"/>
                <a:gd name="connsiteX54" fmla="*/ 178028 w 185055"/>
                <a:gd name="connsiteY54" fmla="*/ 134217 h 158012"/>
                <a:gd name="connsiteX55" fmla="*/ 170949 w 185055"/>
                <a:gd name="connsiteY55" fmla="*/ 141857 h 158012"/>
                <a:gd name="connsiteX56" fmla="*/ 170949 w 185055"/>
                <a:gd name="connsiteY56" fmla="*/ 131622 h 158012"/>
                <a:gd name="connsiteX57" fmla="*/ 178028 w 185055"/>
                <a:gd name="connsiteY57" fmla="*/ 127582 h 158012"/>
                <a:gd name="connsiteX58" fmla="*/ 172688 w 185055"/>
                <a:gd name="connsiteY58" fmla="*/ 109550 h 158012"/>
                <a:gd name="connsiteX59" fmla="*/ 178028 w 185055"/>
                <a:gd name="connsiteY59" fmla="*/ 116189 h 158012"/>
                <a:gd name="connsiteX60" fmla="*/ 122951 w 185055"/>
                <a:gd name="connsiteY60" fmla="*/ 132957 h 158012"/>
                <a:gd name="connsiteX61" fmla="*/ 76991 w 185055"/>
                <a:gd name="connsiteY61" fmla="*/ 124899 h 158012"/>
                <a:gd name="connsiteX62" fmla="*/ 77024 w 185055"/>
                <a:gd name="connsiteY62" fmla="*/ 124812 h 158012"/>
                <a:gd name="connsiteX63" fmla="*/ 111682 w 185055"/>
                <a:gd name="connsiteY63" fmla="*/ 128717 h 158012"/>
                <a:gd name="connsiteX64" fmla="*/ 172688 w 185055"/>
                <a:gd name="connsiteY64" fmla="*/ 109550 h 158012"/>
                <a:gd name="connsiteX65" fmla="*/ 86216 w 185055"/>
                <a:gd name="connsiteY65" fmla="*/ 119628 h 158012"/>
                <a:gd name="connsiteX66" fmla="*/ 86216 w 185055"/>
                <a:gd name="connsiteY66" fmla="*/ 108649 h 158012"/>
                <a:gd name="connsiteX67" fmla="*/ 99290 w 185055"/>
                <a:gd name="connsiteY67" fmla="*/ 110205 h 158012"/>
                <a:gd name="connsiteX68" fmla="*/ 99290 w 185055"/>
                <a:gd name="connsiteY68" fmla="*/ 121234 h 158012"/>
                <a:gd name="connsiteX69" fmla="*/ 86216 w 185055"/>
                <a:gd name="connsiteY69" fmla="*/ 119628 h 158012"/>
                <a:gd name="connsiteX70" fmla="*/ 105146 w 185055"/>
                <a:gd name="connsiteY70" fmla="*/ 121561 h 158012"/>
                <a:gd name="connsiteX71" fmla="*/ 105146 w 185055"/>
                <a:gd name="connsiteY71" fmla="*/ 110544 h 158012"/>
                <a:gd name="connsiteX72" fmla="*/ 111682 w 185055"/>
                <a:gd name="connsiteY72" fmla="*/ 110687 h 158012"/>
                <a:gd name="connsiteX73" fmla="*/ 118220 w 185055"/>
                <a:gd name="connsiteY73" fmla="*/ 110544 h 158012"/>
                <a:gd name="connsiteX74" fmla="*/ 118220 w 185055"/>
                <a:gd name="connsiteY74" fmla="*/ 121561 h 158012"/>
                <a:gd name="connsiteX75" fmla="*/ 111682 w 185055"/>
                <a:gd name="connsiteY75" fmla="*/ 121688 h 158012"/>
                <a:gd name="connsiteX76" fmla="*/ 105146 w 185055"/>
                <a:gd name="connsiteY76" fmla="*/ 121561 h 158012"/>
                <a:gd name="connsiteX77" fmla="*/ 124076 w 185055"/>
                <a:gd name="connsiteY77" fmla="*/ 121233 h 158012"/>
                <a:gd name="connsiteX78" fmla="*/ 124076 w 185055"/>
                <a:gd name="connsiteY78" fmla="*/ 110204 h 158012"/>
                <a:gd name="connsiteX79" fmla="*/ 137149 w 185055"/>
                <a:gd name="connsiteY79" fmla="*/ 108647 h 158012"/>
                <a:gd name="connsiteX80" fmla="*/ 137149 w 185055"/>
                <a:gd name="connsiteY80" fmla="*/ 119627 h 158012"/>
                <a:gd name="connsiteX81" fmla="*/ 124076 w 185055"/>
                <a:gd name="connsiteY81" fmla="*/ 121234 h 158012"/>
                <a:gd name="connsiteX82" fmla="*/ 143006 w 185055"/>
                <a:gd name="connsiteY82" fmla="*/ 118466 h 158012"/>
                <a:gd name="connsiteX83" fmla="*/ 143006 w 185055"/>
                <a:gd name="connsiteY83" fmla="*/ 107550 h 158012"/>
                <a:gd name="connsiteX84" fmla="*/ 153828 w 185055"/>
                <a:gd name="connsiteY84" fmla="*/ 104645 h 158012"/>
                <a:gd name="connsiteX85" fmla="*/ 153828 w 185055"/>
                <a:gd name="connsiteY85" fmla="*/ 115239 h 158012"/>
                <a:gd name="connsiteX86" fmla="*/ 143006 w 185055"/>
                <a:gd name="connsiteY86" fmla="*/ 118467 h 158012"/>
                <a:gd name="connsiteX87" fmla="*/ 159684 w 185055"/>
                <a:gd name="connsiteY87" fmla="*/ 112558 h 158012"/>
                <a:gd name="connsiteX88" fmla="*/ 159684 w 185055"/>
                <a:gd name="connsiteY88" fmla="*/ 102324 h 158012"/>
                <a:gd name="connsiteX89" fmla="*/ 166762 w 185055"/>
                <a:gd name="connsiteY89" fmla="*/ 98285 h 158012"/>
                <a:gd name="connsiteX90" fmla="*/ 166762 w 185055"/>
                <a:gd name="connsiteY90" fmla="*/ 104920 h 158012"/>
                <a:gd name="connsiteX91" fmla="*/ 159682 w 185055"/>
                <a:gd name="connsiteY91" fmla="*/ 112559 h 158012"/>
                <a:gd name="connsiteX92" fmla="*/ 166762 w 185055"/>
                <a:gd name="connsiteY92" fmla="*/ 86891 h 158012"/>
                <a:gd name="connsiteX93" fmla="*/ 111684 w 185055"/>
                <a:gd name="connsiteY93" fmla="*/ 103659 h 158012"/>
                <a:gd name="connsiteX94" fmla="*/ 56606 w 185055"/>
                <a:gd name="connsiteY94" fmla="*/ 86892 h 158012"/>
                <a:gd name="connsiteX95" fmla="*/ 111682 w 185055"/>
                <a:gd name="connsiteY95" fmla="*/ 70124 h 158012"/>
                <a:gd name="connsiteX96" fmla="*/ 166760 w 185055"/>
                <a:gd name="connsiteY96" fmla="*/ 86892 h 158012"/>
                <a:gd name="connsiteX97" fmla="*/ 123111 w 185055"/>
                <a:gd name="connsiteY97" fmla="*/ 46452 h 158012"/>
                <a:gd name="connsiteX98" fmla="*/ 128450 w 185055"/>
                <a:gd name="connsiteY98" fmla="*/ 53090 h 158012"/>
                <a:gd name="connsiteX99" fmla="*/ 116020 w 185055"/>
                <a:gd name="connsiteY99" fmla="*/ 63171 h 158012"/>
                <a:gd name="connsiteX100" fmla="*/ 111682 w 185055"/>
                <a:gd name="connsiteY100" fmla="*/ 63097 h 158012"/>
                <a:gd name="connsiteX101" fmla="*/ 67913 w 185055"/>
                <a:gd name="connsiteY101" fmla="*/ 69738 h 158012"/>
                <a:gd name="connsiteX102" fmla="*/ 27416 w 185055"/>
                <a:gd name="connsiteY102" fmla="*/ 61799 h 158012"/>
                <a:gd name="connsiteX103" fmla="*/ 27449 w 185055"/>
                <a:gd name="connsiteY103" fmla="*/ 61713 h 158012"/>
                <a:gd name="connsiteX104" fmla="*/ 62105 w 185055"/>
                <a:gd name="connsiteY104" fmla="*/ 65617 h 158012"/>
                <a:gd name="connsiteX105" fmla="*/ 123111 w 185055"/>
                <a:gd name="connsiteY105" fmla="*/ 46452 h 158012"/>
                <a:gd name="connsiteX106" fmla="*/ 42050 w 185055"/>
                <a:gd name="connsiteY106" fmla="*/ 73750 h 158012"/>
                <a:gd name="connsiteX107" fmla="*/ 42050 w 185055"/>
                <a:gd name="connsiteY107" fmla="*/ 84663 h 158012"/>
                <a:gd name="connsiteX108" fmla="*/ 31116 w 185055"/>
                <a:gd name="connsiteY108" fmla="*/ 81394 h 158012"/>
                <a:gd name="connsiteX109" fmla="*/ 31116 w 185055"/>
                <a:gd name="connsiteY109" fmla="*/ 70810 h 158012"/>
                <a:gd name="connsiteX110" fmla="*/ 42050 w 185055"/>
                <a:gd name="connsiteY110" fmla="*/ 73750 h 158012"/>
                <a:gd name="connsiteX111" fmla="*/ 19849 w 185055"/>
                <a:gd name="connsiteY111" fmla="*/ 52100 h 158012"/>
                <a:gd name="connsiteX112" fmla="*/ 19849 w 185055"/>
                <a:gd name="connsiteY112" fmla="*/ 41514 h 158012"/>
                <a:gd name="connsiteX113" fmla="*/ 30784 w 185055"/>
                <a:gd name="connsiteY113" fmla="*/ 44453 h 158012"/>
                <a:gd name="connsiteX114" fmla="*/ 30784 w 185055"/>
                <a:gd name="connsiteY114" fmla="*/ 55369 h 158012"/>
                <a:gd name="connsiteX115" fmla="*/ 19849 w 185055"/>
                <a:gd name="connsiteY115" fmla="*/ 52100 h 158012"/>
                <a:gd name="connsiteX116" fmla="*/ 25259 w 185055"/>
                <a:gd name="connsiteY116" fmla="*/ 68470 h 158012"/>
                <a:gd name="connsiteX117" fmla="*/ 25259 w 185055"/>
                <a:gd name="connsiteY117" fmla="*/ 78693 h 158012"/>
                <a:gd name="connsiteX118" fmla="*/ 18296 w 185055"/>
                <a:gd name="connsiteY118" fmla="*/ 71117 h 158012"/>
                <a:gd name="connsiteX119" fmla="*/ 18296 w 185055"/>
                <a:gd name="connsiteY119" fmla="*/ 64484 h 158012"/>
                <a:gd name="connsiteX120" fmla="*/ 25259 w 185055"/>
                <a:gd name="connsiteY120" fmla="*/ 68470 h 158012"/>
                <a:gd name="connsiteX121" fmla="*/ 36640 w 185055"/>
                <a:gd name="connsiteY121" fmla="*/ 56530 h 158012"/>
                <a:gd name="connsiteX122" fmla="*/ 36640 w 185055"/>
                <a:gd name="connsiteY122" fmla="*/ 45550 h 158012"/>
                <a:gd name="connsiteX123" fmla="*/ 49711 w 185055"/>
                <a:gd name="connsiteY123" fmla="*/ 47107 h 158012"/>
                <a:gd name="connsiteX124" fmla="*/ 49711 w 185055"/>
                <a:gd name="connsiteY124" fmla="*/ 58136 h 158012"/>
                <a:gd name="connsiteX125" fmla="*/ 36640 w 185055"/>
                <a:gd name="connsiteY125" fmla="*/ 56530 h 158012"/>
                <a:gd name="connsiteX126" fmla="*/ 55567 w 185055"/>
                <a:gd name="connsiteY126" fmla="*/ 58462 h 158012"/>
                <a:gd name="connsiteX127" fmla="*/ 55567 w 185055"/>
                <a:gd name="connsiteY127" fmla="*/ 47446 h 158012"/>
                <a:gd name="connsiteX128" fmla="*/ 62105 w 185055"/>
                <a:gd name="connsiteY128" fmla="*/ 47587 h 158012"/>
                <a:gd name="connsiteX129" fmla="*/ 68641 w 185055"/>
                <a:gd name="connsiteY129" fmla="*/ 47446 h 158012"/>
                <a:gd name="connsiteX130" fmla="*/ 68641 w 185055"/>
                <a:gd name="connsiteY130" fmla="*/ 58462 h 158012"/>
                <a:gd name="connsiteX131" fmla="*/ 62105 w 185055"/>
                <a:gd name="connsiteY131" fmla="*/ 58590 h 158012"/>
                <a:gd name="connsiteX132" fmla="*/ 55567 w 185055"/>
                <a:gd name="connsiteY132" fmla="*/ 58462 h 158012"/>
                <a:gd name="connsiteX133" fmla="*/ 74497 w 185055"/>
                <a:gd name="connsiteY133" fmla="*/ 58134 h 158012"/>
                <a:gd name="connsiteX134" fmla="*/ 74497 w 185055"/>
                <a:gd name="connsiteY134" fmla="*/ 47106 h 158012"/>
                <a:gd name="connsiteX135" fmla="*/ 87568 w 185055"/>
                <a:gd name="connsiteY135" fmla="*/ 45549 h 158012"/>
                <a:gd name="connsiteX136" fmla="*/ 87568 w 185055"/>
                <a:gd name="connsiteY136" fmla="*/ 56529 h 158012"/>
                <a:gd name="connsiteX137" fmla="*/ 74497 w 185055"/>
                <a:gd name="connsiteY137" fmla="*/ 58136 h 158012"/>
                <a:gd name="connsiteX138" fmla="*/ 93425 w 185055"/>
                <a:gd name="connsiteY138" fmla="*/ 55368 h 158012"/>
                <a:gd name="connsiteX139" fmla="*/ 93425 w 185055"/>
                <a:gd name="connsiteY139" fmla="*/ 44452 h 158012"/>
                <a:gd name="connsiteX140" fmla="*/ 104247 w 185055"/>
                <a:gd name="connsiteY140" fmla="*/ 41547 h 158012"/>
                <a:gd name="connsiteX141" fmla="*/ 104247 w 185055"/>
                <a:gd name="connsiteY141" fmla="*/ 52142 h 158012"/>
                <a:gd name="connsiteX142" fmla="*/ 93427 w 185055"/>
                <a:gd name="connsiteY142" fmla="*/ 55369 h 158012"/>
                <a:gd name="connsiteX143" fmla="*/ 110103 w 185055"/>
                <a:gd name="connsiteY143" fmla="*/ 49461 h 158012"/>
                <a:gd name="connsiteX144" fmla="*/ 110103 w 185055"/>
                <a:gd name="connsiteY144" fmla="*/ 39227 h 158012"/>
                <a:gd name="connsiteX145" fmla="*/ 117183 w 185055"/>
                <a:gd name="connsiteY145" fmla="*/ 35187 h 158012"/>
                <a:gd name="connsiteX146" fmla="*/ 117183 w 185055"/>
                <a:gd name="connsiteY146" fmla="*/ 41822 h 158012"/>
                <a:gd name="connsiteX147" fmla="*/ 110104 w 185055"/>
                <a:gd name="connsiteY147" fmla="*/ 49462 h 158012"/>
                <a:gd name="connsiteX148" fmla="*/ 62105 w 185055"/>
                <a:gd name="connsiteY148" fmla="*/ 7026 h 158012"/>
                <a:gd name="connsiteX149" fmla="*/ 117183 w 185055"/>
                <a:gd name="connsiteY149" fmla="*/ 23793 h 158012"/>
                <a:gd name="connsiteX150" fmla="*/ 62105 w 185055"/>
                <a:gd name="connsiteY150" fmla="*/ 40561 h 158012"/>
                <a:gd name="connsiteX151" fmla="*/ 7027 w 185055"/>
                <a:gd name="connsiteY151" fmla="*/ 23793 h 158012"/>
                <a:gd name="connsiteX152" fmla="*/ 62105 w 185055"/>
                <a:gd name="connsiteY152" fmla="*/ 7026 h 158012"/>
                <a:gd name="connsiteX153" fmla="*/ 7027 w 185055"/>
                <a:gd name="connsiteY153" fmla="*/ 41822 h 158012"/>
                <a:gd name="connsiteX154" fmla="*/ 7027 w 185055"/>
                <a:gd name="connsiteY154" fmla="*/ 35187 h 158012"/>
                <a:gd name="connsiteX155" fmla="*/ 13993 w 185055"/>
                <a:gd name="connsiteY155" fmla="*/ 39173 h 158012"/>
                <a:gd name="connsiteX156" fmla="*/ 13993 w 185055"/>
                <a:gd name="connsiteY156" fmla="*/ 49399 h 158012"/>
                <a:gd name="connsiteX157" fmla="*/ 7027 w 185055"/>
                <a:gd name="connsiteY157" fmla="*/ 41822 h 158012"/>
                <a:gd name="connsiteX158" fmla="*/ 13305 w 185055"/>
                <a:gd name="connsiteY158" fmla="*/ 77445 h 158012"/>
                <a:gd name="connsiteX159" fmla="*/ 49579 w 185055"/>
                <a:gd name="connsiteY159" fmla="*/ 93101 h 158012"/>
                <a:gd name="connsiteX160" fmla="*/ 49579 w 185055"/>
                <a:gd name="connsiteY160" fmla="*/ 100898 h 158012"/>
                <a:gd name="connsiteX161" fmla="*/ 7027 w 185055"/>
                <a:gd name="connsiteY161" fmla="*/ 84638 h 158012"/>
                <a:gd name="connsiteX162" fmla="*/ 13305 w 185055"/>
                <a:gd name="connsiteY162" fmla="*/ 77445 h 158012"/>
                <a:gd name="connsiteX163" fmla="*/ 13993 w 185055"/>
                <a:gd name="connsiteY163" fmla="*/ 110244 h 158012"/>
                <a:gd name="connsiteX164" fmla="*/ 7027 w 185055"/>
                <a:gd name="connsiteY164" fmla="*/ 102667 h 158012"/>
                <a:gd name="connsiteX165" fmla="*/ 7027 w 185055"/>
                <a:gd name="connsiteY165" fmla="*/ 96032 h 158012"/>
                <a:gd name="connsiteX166" fmla="*/ 13993 w 185055"/>
                <a:gd name="connsiteY166" fmla="*/ 100018 h 158012"/>
                <a:gd name="connsiteX167" fmla="*/ 30784 w 185055"/>
                <a:gd name="connsiteY167" fmla="*/ 116214 h 158012"/>
                <a:gd name="connsiteX168" fmla="*/ 19849 w 185055"/>
                <a:gd name="connsiteY168" fmla="*/ 112945 h 158012"/>
                <a:gd name="connsiteX169" fmla="*/ 19849 w 185055"/>
                <a:gd name="connsiteY169" fmla="*/ 102357 h 158012"/>
                <a:gd name="connsiteX170" fmla="*/ 30784 w 185055"/>
                <a:gd name="connsiteY170" fmla="*/ 105296 h 158012"/>
                <a:gd name="connsiteX171" fmla="*/ 49711 w 185055"/>
                <a:gd name="connsiteY171" fmla="*/ 118981 h 158012"/>
                <a:gd name="connsiteX172" fmla="*/ 36640 w 185055"/>
                <a:gd name="connsiteY172" fmla="*/ 117375 h 158012"/>
                <a:gd name="connsiteX173" fmla="*/ 36640 w 185055"/>
                <a:gd name="connsiteY173" fmla="*/ 106394 h 158012"/>
                <a:gd name="connsiteX174" fmla="*/ 49711 w 185055"/>
                <a:gd name="connsiteY174" fmla="*/ 107950 h 158012"/>
                <a:gd name="connsiteX175" fmla="*/ 49683 w 185055"/>
                <a:gd name="connsiteY175" fmla="*/ 86092 h 158012"/>
                <a:gd name="connsiteX176" fmla="*/ 47907 w 185055"/>
                <a:gd name="connsiteY176" fmla="*/ 85826 h 158012"/>
                <a:gd name="connsiteX177" fmla="*/ 47907 w 185055"/>
                <a:gd name="connsiteY177" fmla="*/ 74849 h 158012"/>
                <a:gd name="connsiteX178" fmla="*/ 56058 w 185055"/>
                <a:gd name="connsiteY178" fmla="*/ 75905 h 158012"/>
                <a:gd name="connsiteX179" fmla="*/ 49683 w 185055"/>
                <a:gd name="connsiteY179" fmla="*/ 86090 h 158012"/>
                <a:gd name="connsiteX180" fmla="*/ 55567 w 185055"/>
                <a:gd name="connsiteY180" fmla="*/ 119309 h 158012"/>
                <a:gd name="connsiteX181" fmla="*/ 55567 w 185055"/>
                <a:gd name="connsiteY181" fmla="*/ 115543 h 158012"/>
                <a:gd name="connsiteX182" fmla="*/ 60845 w 185055"/>
                <a:gd name="connsiteY182" fmla="*/ 118983 h 158012"/>
                <a:gd name="connsiteX183" fmla="*/ 60845 w 185055"/>
                <a:gd name="connsiteY183" fmla="*/ 119410 h 158012"/>
                <a:gd name="connsiteX184" fmla="*/ 55567 w 185055"/>
                <a:gd name="connsiteY184" fmla="*/ 119307 h 15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5055" h="158012">
                  <a:moveTo>
                    <a:pt x="122951" y="158012"/>
                  </a:moveTo>
                  <a:cubicBezTo>
                    <a:pt x="153057" y="158012"/>
                    <a:pt x="185056" y="149673"/>
                    <a:pt x="185056" y="134217"/>
                  </a:cubicBezTo>
                  <a:lnTo>
                    <a:pt x="185056" y="116189"/>
                  </a:lnTo>
                  <a:cubicBezTo>
                    <a:pt x="185056" y="112422"/>
                    <a:pt x="182957" y="107040"/>
                    <a:pt x="173787" y="102119"/>
                  </a:cubicBezTo>
                  <a:lnTo>
                    <a:pt x="173787" y="86893"/>
                  </a:lnTo>
                  <a:cubicBezTo>
                    <a:pt x="173787" y="75553"/>
                    <a:pt x="156544" y="68060"/>
                    <a:pt x="135477" y="64867"/>
                  </a:cubicBezTo>
                  <a:lnTo>
                    <a:pt x="135477" y="53090"/>
                  </a:lnTo>
                  <a:cubicBezTo>
                    <a:pt x="135477" y="49326"/>
                    <a:pt x="133378" y="43942"/>
                    <a:pt x="124211" y="39021"/>
                  </a:cubicBezTo>
                  <a:lnTo>
                    <a:pt x="124211" y="23795"/>
                  </a:lnTo>
                  <a:cubicBezTo>
                    <a:pt x="124211" y="8341"/>
                    <a:pt x="92213" y="0"/>
                    <a:pt x="62105" y="0"/>
                  </a:cubicBezTo>
                  <a:cubicBezTo>
                    <a:pt x="31998" y="0"/>
                    <a:pt x="0" y="8337"/>
                    <a:pt x="0" y="23793"/>
                  </a:cubicBezTo>
                  <a:lnTo>
                    <a:pt x="0" y="41822"/>
                  </a:lnTo>
                  <a:cubicBezTo>
                    <a:pt x="0" y="47490"/>
                    <a:pt x="4332" y="52192"/>
                    <a:pt x="11269" y="55885"/>
                  </a:cubicBezTo>
                  <a:lnTo>
                    <a:pt x="11269" y="70571"/>
                  </a:lnTo>
                  <a:cubicBezTo>
                    <a:pt x="2099" y="75491"/>
                    <a:pt x="0" y="80874"/>
                    <a:pt x="0" y="84638"/>
                  </a:cubicBezTo>
                  <a:lnTo>
                    <a:pt x="0" y="102667"/>
                  </a:lnTo>
                  <a:cubicBezTo>
                    <a:pt x="0" y="117907"/>
                    <a:pt x="31112" y="126212"/>
                    <a:pt x="60845" y="126440"/>
                  </a:cubicBezTo>
                  <a:lnTo>
                    <a:pt x="60845" y="134217"/>
                  </a:lnTo>
                  <a:cubicBezTo>
                    <a:pt x="60845" y="149672"/>
                    <a:pt x="92844" y="158012"/>
                    <a:pt x="122951" y="158012"/>
                  </a:cubicBezTo>
                  <a:close/>
                  <a:moveTo>
                    <a:pt x="63569" y="112497"/>
                  </a:moveTo>
                  <a:cubicBezTo>
                    <a:pt x="59063" y="109978"/>
                    <a:pt x="56606" y="107293"/>
                    <a:pt x="56606" y="104920"/>
                  </a:cubicBezTo>
                  <a:lnTo>
                    <a:pt x="56606" y="98285"/>
                  </a:lnTo>
                  <a:cubicBezTo>
                    <a:pt x="58785" y="99848"/>
                    <a:pt x="61119" y="101183"/>
                    <a:pt x="63569" y="102271"/>
                  </a:cubicBezTo>
                  <a:close/>
                  <a:moveTo>
                    <a:pt x="74838" y="141794"/>
                  </a:moveTo>
                  <a:cubicBezTo>
                    <a:pt x="70330" y="139275"/>
                    <a:pt x="67872" y="136590"/>
                    <a:pt x="67872" y="134217"/>
                  </a:cubicBezTo>
                  <a:lnTo>
                    <a:pt x="67872" y="127582"/>
                  </a:lnTo>
                  <a:cubicBezTo>
                    <a:pt x="70052" y="129145"/>
                    <a:pt x="72386" y="130481"/>
                    <a:pt x="74838" y="131569"/>
                  </a:cubicBezTo>
                  <a:close/>
                  <a:moveTo>
                    <a:pt x="69425" y="115198"/>
                  </a:moveTo>
                  <a:lnTo>
                    <a:pt x="69425" y="104613"/>
                  </a:lnTo>
                  <a:cubicBezTo>
                    <a:pt x="72526" y="105656"/>
                    <a:pt x="75680" y="106536"/>
                    <a:pt x="78873" y="107249"/>
                  </a:cubicBezTo>
                  <a:lnTo>
                    <a:pt x="78873" y="118128"/>
                  </a:lnTo>
                  <a:cubicBezTo>
                    <a:pt x="75664" y="117355"/>
                    <a:pt x="72509" y="116376"/>
                    <a:pt x="69425" y="115198"/>
                  </a:cubicBezTo>
                  <a:close/>
                  <a:moveTo>
                    <a:pt x="91629" y="147765"/>
                  </a:moveTo>
                  <a:cubicBezTo>
                    <a:pt x="87911" y="146936"/>
                    <a:pt x="84257" y="145844"/>
                    <a:pt x="80694" y="144495"/>
                  </a:cubicBezTo>
                  <a:lnTo>
                    <a:pt x="80694" y="133907"/>
                  </a:lnTo>
                  <a:cubicBezTo>
                    <a:pt x="84279" y="135099"/>
                    <a:pt x="87930" y="136081"/>
                    <a:pt x="91629" y="136847"/>
                  </a:cubicBezTo>
                  <a:close/>
                  <a:moveTo>
                    <a:pt x="110556" y="150531"/>
                  </a:moveTo>
                  <a:cubicBezTo>
                    <a:pt x="105841" y="150179"/>
                    <a:pt x="101499" y="149618"/>
                    <a:pt x="97485" y="148925"/>
                  </a:cubicBezTo>
                  <a:lnTo>
                    <a:pt x="97485" y="137946"/>
                  </a:lnTo>
                  <a:cubicBezTo>
                    <a:pt x="101713" y="138640"/>
                    <a:pt x="106097" y="139164"/>
                    <a:pt x="110556" y="139502"/>
                  </a:cubicBezTo>
                  <a:close/>
                  <a:moveTo>
                    <a:pt x="129486" y="150859"/>
                  </a:moveTo>
                  <a:cubicBezTo>
                    <a:pt x="127362" y="150940"/>
                    <a:pt x="125187" y="150986"/>
                    <a:pt x="122948" y="150986"/>
                  </a:cubicBezTo>
                  <a:cubicBezTo>
                    <a:pt x="120709" y="150986"/>
                    <a:pt x="118536" y="150940"/>
                    <a:pt x="116412" y="150859"/>
                  </a:cubicBezTo>
                  <a:lnTo>
                    <a:pt x="116412" y="139841"/>
                  </a:lnTo>
                  <a:cubicBezTo>
                    <a:pt x="118593" y="139928"/>
                    <a:pt x="120774" y="139982"/>
                    <a:pt x="122948" y="139982"/>
                  </a:cubicBezTo>
                  <a:cubicBezTo>
                    <a:pt x="125122" y="139982"/>
                    <a:pt x="127305" y="139926"/>
                    <a:pt x="129486" y="139841"/>
                  </a:cubicBezTo>
                  <a:close/>
                  <a:moveTo>
                    <a:pt x="148413" y="148926"/>
                  </a:moveTo>
                  <a:cubicBezTo>
                    <a:pt x="144398" y="149620"/>
                    <a:pt x="140057" y="150180"/>
                    <a:pt x="135342" y="150532"/>
                  </a:cubicBezTo>
                  <a:lnTo>
                    <a:pt x="135342" y="139502"/>
                  </a:lnTo>
                  <a:cubicBezTo>
                    <a:pt x="139802" y="139165"/>
                    <a:pt x="144186" y="138640"/>
                    <a:pt x="148413" y="137946"/>
                  </a:cubicBezTo>
                  <a:close/>
                  <a:moveTo>
                    <a:pt x="165092" y="144540"/>
                  </a:moveTo>
                  <a:cubicBezTo>
                    <a:pt x="161565" y="145868"/>
                    <a:pt x="157948" y="146946"/>
                    <a:pt x="154270" y="147766"/>
                  </a:cubicBezTo>
                  <a:lnTo>
                    <a:pt x="154270" y="136850"/>
                  </a:lnTo>
                  <a:cubicBezTo>
                    <a:pt x="157930" y="136091"/>
                    <a:pt x="161543" y="135121"/>
                    <a:pt x="165092" y="133945"/>
                  </a:cubicBezTo>
                  <a:close/>
                  <a:moveTo>
                    <a:pt x="178028" y="134217"/>
                  </a:moveTo>
                  <a:cubicBezTo>
                    <a:pt x="178028" y="136609"/>
                    <a:pt x="175529" y="139319"/>
                    <a:pt x="170949" y="141857"/>
                  </a:cubicBezTo>
                  <a:lnTo>
                    <a:pt x="170949" y="131622"/>
                  </a:lnTo>
                  <a:cubicBezTo>
                    <a:pt x="173441" y="130523"/>
                    <a:pt x="175814" y="129169"/>
                    <a:pt x="178028" y="127582"/>
                  </a:cubicBezTo>
                  <a:close/>
                  <a:moveTo>
                    <a:pt x="172688" y="109550"/>
                  </a:moveTo>
                  <a:cubicBezTo>
                    <a:pt x="176125" y="111758"/>
                    <a:pt x="178028" y="114087"/>
                    <a:pt x="178028" y="116189"/>
                  </a:cubicBezTo>
                  <a:cubicBezTo>
                    <a:pt x="178028" y="123191"/>
                    <a:pt x="157074" y="132957"/>
                    <a:pt x="122951" y="132957"/>
                  </a:cubicBezTo>
                  <a:cubicBezTo>
                    <a:pt x="107235" y="133523"/>
                    <a:pt x="91576" y="130778"/>
                    <a:pt x="76991" y="124899"/>
                  </a:cubicBezTo>
                  <a:cubicBezTo>
                    <a:pt x="76770" y="124793"/>
                    <a:pt x="76786" y="124753"/>
                    <a:pt x="77024" y="124812"/>
                  </a:cubicBezTo>
                  <a:cubicBezTo>
                    <a:pt x="88385" y="127461"/>
                    <a:pt x="100016" y="128772"/>
                    <a:pt x="111682" y="128717"/>
                  </a:cubicBezTo>
                  <a:cubicBezTo>
                    <a:pt x="138616" y="128715"/>
                    <a:pt x="166992" y="122022"/>
                    <a:pt x="172688" y="109550"/>
                  </a:cubicBezTo>
                  <a:close/>
                  <a:moveTo>
                    <a:pt x="86216" y="119628"/>
                  </a:moveTo>
                  <a:lnTo>
                    <a:pt x="86216" y="108649"/>
                  </a:lnTo>
                  <a:cubicBezTo>
                    <a:pt x="90444" y="109343"/>
                    <a:pt x="94829" y="109867"/>
                    <a:pt x="99290" y="110205"/>
                  </a:cubicBezTo>
                  <a:lnTo>
                    <a:pt x="99290" y="121234"/>
                  </a:lnTo>
                  <a:cubicBezTo>
                    <a:pt x="94574" y="120882"/>
                    <a:pt x="90232" y="120321"/>
                    <a:pt x="86216" y="119628"/>
                  </a:cubicBezTo>
                  <a:close/>
                  <a:moveTo>
                    <a:pt x="105146" y="121561"/>
                  </a:moveTo>
                  <a:lnTo>
                    <a:pt x="105146" y="110544"/>
                  </a:lnTo>
                  <a:cubicBezTo>
                    <a:pt x="107327" y="110631"/>
                    <a:pt x="109509" y="110687"/>
                    <a:pt x="111682" y="110687"/>
                  </a:cubicBezTo>
                  <a:cubicBezTo>
                    <a:pt x="113855" y="110687"/>
                    <a:pt x="116039" y="110631"/>
                    <a:pt x="118220" y="110544"/>
                  </a:cubicBezTo>
                  <a:lnTo>
                    <a:pt x="118220" y="121561"/>
                  </a:lnTo>
                  <a:cubicBezTo>
                    <a:pt x="116096" y="121641"/>
                    <a:pt x="113921" y="121688"/>
                    <a:pt x="111682" y="121688"/>
                  </a:cubicBezTo>
                  <a:cubicBezTo>
                    <a:pt x="109443" y="121688"/>
                    <a:pt x="107269" y="121641"/>
                    <a:pt x="105146" y="121561"/>
                  </a:cubicBezTo>
                  <a:close/>
                  <a:moveTo>
                    <a:pt x="124076" y="121233"/>
                  </a:moveTo>
                  <a:lnTo>
                    <a:pt x="124076" y="110204"/>
                  </a:lnTo>
                  <a:cubicBezTo>
                    <a:pt x="128537" y="109867"/>
                    <a:pt x="132921" y="109342"/>
                    <a:pt x="137149" y="108647"/>
                  </a:cubicBezTo>
                  <a:lnTo>
                    <a:pt x="137149" y="119627"/>
                  </a:lnTo>
                  <a:cubicBezTo>
                    <a:pt x="133133" y="120321"/>
                    <a:pt x="128792" y="120882"/>
                    <a:pt x="124076" y="121234"/>
                  </a:cubicBezTo>
                  <a:close/>
                  <a:moveTo>
                    <a:pt x="143006" y="118466"/>
                  </a:moveTo>
                  <a:lnTo>
                    <a:pt x="143006" y="107550"/>
                  </a:lnTo>
                  <a:cubicBezTo>
                    <a:pt x="146666" y="106791"/>
                    <a:pt x="150279" y="105821"/>
                    <a:pt x="153828" y="104645"/>
                  </a:cubicBezTo>
                  <a:lnTo>
                    <a:pt x="153828" y="115239"/>
                  </a:lnTo>
                  <a:cubicBezTo>
                    <a:pt x="150301" y="116568"/>
                    <a:pt x="146684" y="117646"/>
                    <a:pt x="143006" y="118467"/>
                  </a:cubicBezTo>
                  <a:close/>
                  <a:moveTo>
                    <a:pt x="159684" y="112558"/>
                  </a:moveTo>
                  <a:lnTo>
                    <a:pt x="159684" y="102324"/>
                  </a:lnTo>
                  <a:cubicBezTo>
                    <a:pt x="162176" y="101225"/>
                    <a:pt x="164548" y="99872"/>
                    <a:pt x="166762" y="98285"/>
                  </a:cubicBezTo>
                  <a:lnTo>
                    <a:pt x="166762" y="104920"/>
                  </a:lnTo>
                  <a:cubicBezTo>
                    <a:pt x="166760" y="107312"/>
                    <a:pt x="164262" y="110022"/>
                    <a:pt x="159682" y="112559"/>
                  </a:cubicBezTo>
                  <a:close/>
                  <a:moveTo>
                    <a:pt x="166762" y="86891"/>
                  </a:moveTo>
                  <a:cubicBezTo>
                    <a:pt x="166762" y="93893"/>
                    <a:pt x="145808" y="103659"/>
                    <a:pt x="111684" y="103659"/>
                  </a:cubicBezTo>
                  <a:cubicBezTo>
                    <a:pt x="77560" y="103659"/>
                    <a:pt x="56606" y="93894"/>
                    <a:pt x="56606" y="86892"/>
                  </a:cubicBezTo>
                  <a:cubicBezTo>
                    <a:pt x="56606" y="79890"/>
                    <a:pt x="77558" y="70124"/>
                    <a:pt x="111682" y="70124"/>
                  </a:cubicBezTo>
                  <a:cubicBezTo>
                    <a:pt x="145806" y="70124"/>
                    <a:pt x="166760" y="79889"/>
                    <a:pt x="166760" y="86892"/>
                  </a:cubicBezTo>
                  <a:close/>
                  <a:moveTo>
                    <a:pt x="123111" y="46452"/>
                  </a:moveTo>
                  <a:cubicBezTo>
                    <a:pt x="126547" y="48661"/>
                    <a:pt x="128450" y="50989"/>
                    <a:pt x="128450" y="53090"/>
                  </a:cubicBezTo>
                  <a:cubicBezTo>
                    <a:pt x="128450" y="56280"/>
                    <a:pt x="123995" y="60024"/>
                    <a:pt x="116020" y="63171"/>
                  </a:cubicBezTo>
                  <a:cubicBezTo>
                    <a:pt x="114573" y="63133"/>
                    <a:pt x="113124" y="63097"/>
                    <a:pt x="111682" y="63097"/>
                  </a:cubicBezTo>
                  <a:cubicBezTo>
                    <a:pt x="96825" y="62880"/>
                    <a:pt x="82036" y="65124"/>
                    <a:pt x="67913" y="69738"/>
                  </a:cubicBezTo>
                  <a:cubicBezTo>
                    <a:pt x="54025" y="69761"/>
                    <a:pt x="40268" y="67064"/>
                    <a:pt x="27416" y="61799"/>
                  </a:cubicBezTo>
                  <a:cubicBezTo>
                    <a:pt x="27194" y="61693"/>
                    <a:pt x="27210" y="61655"/>
                    <a:pt x="27449" y="61713"/>
                  </a:cubicBezTo>
                  <a:cubicBezTo>
                    <a:pt x="38809" y="64361"/>
                    <a:pt x="50441" y="65671"/>
                    <a:pt x="62105" y="65617"/>
                  </a:cubicBezTo>
                  <a:cubicBezTo>
                    <a:pt x="89039" y="65617"/>
                    <a:pt x="117413" y="58924"/>
                    <a:pt x="123111" y="46452"/>
                  </a:cubicBezTo>
                  <a:close/>
                  <a:moveTo>
                    <a:pt x="42050" y="73750"/>
                  </a:moveTo>
                  <a:lnTo>
                    <a:pt x="42050" y="84663"/>
                  </a:lnTo>
                  <a:cubicBezTo>
                    <a:pt x="38332" y="83835"/>
                    <a:pt x="34678" y="82743"/>
                    <a:pt x="31116" y="81394"/>
                  </a:cubicBezTo>
                  <a:lnTo>
                    <a:pt x="31116" y="70810"/>
                  </a:lnTo>
                  <a:cubicBezTo>
                    <a:pt x="34700" y="72002"/>
                    <a:pt x="38351" y="72984"/>
                    <a:pt x="42050" y="73750"/>
                  </a:cubicBezTo>
                  <a:close/>
                  <a:moveTo>
                    <a:pt x="19849" y="52100"/>
                  </a:moveTo>
                  <a:lnTo>
                    <a:pt x="19849" y="41514"/>
                  </a:lnTo>
                  <a:cubicBezTo>
                    <a:pt x="23434" y="42706"/>
                    <a:pt x="27085" y="43687"/>
                    <a:pt x="30784" y="44453"/>
                  </a:cubicBezTo>
                  <a:lnTo>
                    <a:pt x="30784" y="55369"/>
                  </a:lnTo>
                  <a:cubicBezTo>
                    <a:pt x="27066" y="54541"/>
                    <a:pt x="23412" y="53448"/>
                    <a:pt x="19849" y="52100"/>
                  </a:cubicBezTo>
                  <a:close/>
                  <a:moveTo>
                    <a:pt x="25259" y="68470"/>
                  </a:moveTo>
                  <a:lnTo>
                    <a:pt x="25259" y="78693"/>
                  </a:lnTo>
                  <a:cubicBezTo>
                    <a:pt x="20753" y="76174"/>
                    <a:pt x="18296" y="73489"/>
                    <a:pt x="18296" y="71117"/>
                  </a:cubicBezTo>
                  <a:lnTo>
                    <a:pt x="18296" y="64484"/>
                  </a:lnTo>
                  <a:cubicBezTo>
                    <a:pt x="20475" y="66046"/>
                    <a:pt x="22809" y="67382"/>
                    <a:pt x="25259" y="68470"/>
                  </a:cubicBezTo>
                  <a:close/>
                  <a:moveTo>
                    <a:pt x="36640" y="56530"/>
                  </a:moveTo>
                  <a:lnTo>
                    <a:pt x="36640" y="45550"/>
                  </a:lnTo>
                  <a:cubicBezTo>
                    <a:pt x="40867" y="46245"/>
                    <a:pt x="45251" y="46769"/>
                    <a:pt x="49711" y="47107"/>
                  </a:cubicBezTo>
                  <a:lnTo>
                    <a:pt x="49711" y="58136"/>
                  </a:lnTo>
                  <a:cubicBezTo>
                    <a:pt x="44996" y="57783"/>
                    <a:pt x="40656" y="57223"/>
                    <a:pt x="36640" y="56530"/>
                  </a:cubicBezTo>
                  <a:close/>
                  <a:moveTo>
                    <a:pt x="55567" y="58462"/>
                  </a:moveTo>
                  <a:lnTo>
                    <a:pt x="55567" y="47446"/>
                  </a:lnTo>
                  <a:cubicBezTo>
                    <a:pt x="57749" y="47533"/>
                    <a:pt x="59931" y="47587"/>
                    <a:pt x="62105" y="47587"/>
                  </a:cubicBezTo>
                  <a:cubicBezTo>
                    <a:pt x="64280" y="47587"/>
                    <a:pt x="66462" y="47530"/>
                    <a:pt x="68641" y="47446"/>
                  </a:cubicBezTo>
                  <a:lnTo>
                    <a:pt x="68641" y="58462"/>
                  </a:lnTo>
                  <a:cubicBezTo>
                    <a:pt x="66518" y="58543"/>
                    <a:pt x="64344" y="58590"/>
                    <a:pt x="62105" y="58590"/>
                  </a:cubicBezTo>
                  <a:cubicBezTo>
                    <a:pt x="59867" y="58590"/>
                    <a:pt x="57691" y="58543"/>
                    <a:pt x="55567" y="58462"/>
                  </a:cubicBezTo>
                  <a:close/>
                  <a:moveTo>
                    <a:pt x="74497" y="58134"/>
                  </a:moveTo>
                  <a:lnTo>
                    <a:pt x="74497" y="47106"/>
                  </a:lnTo>
                  <a:cubicBezTo>
                    <a:pt x="78958" y="46769"/>
                    <a:pt x="83343" y="46243"/>
                    <a:pt x="87568" y="45549"/>
                  </a:cubicBezTo>
                  <a:lnTo>
                    <a:pt x="87568" y="56529"/>
                  </a:lnTo>
                  <a:cubicBezTo>
                    <a:pt x="83555" y="57223"/>
                    <a:pt x="79213" y="57784"/>
                    <a:pt x="74497" y="58136"/>
                  </a:cubicBezTo>
                  <a:close/>
                  <a:moveTo>
                    <a:pt x="93425" y="55368"/>
                  </a:moveTo>
                  <a:lnTo>
                    <a:pt x="93425" y="44452"/>
                  </a:lnTo>
                  <a:cubicBezTo>
                    <a:pt x="97085" y="43693"/>
                    <a:pt x="100698" y="42723"/>
                    <a:pt x="104247" y="41547"/>
                  </a:cubicBezTo>
                  <a:lnTo>
                    <a:pt x="104247" y="52142"/>
                  </a:lnTo>
                  <a:cubicBezTo>
                    <a:pt x="100721" y="53470"/>
                    <a:pt x="97105" y="54549"/>
                    <a:pt x="93427" y="55369"/>
                  </a:cubicBezTo>
                  <a:close/>
                  <a:moveTo>
                    <a:pt x="110103" y="49461"/>
                  </a:moveTo>
                  <a:lnTo>
                    <a:pt x="110103" y="39227"/>
                  </a:lnTo>
                  <a:cubicBezTo>
                    <a:pt x="112596" y="38128"/>
                    <a:pt x="114969" y="36774"/>
                    <a:pt x="117183" y="35187"/>
                  </a:cubicBezTo>
                  <a:lnTo>
                    <a:pt x="117183" y="41822"/>
                  </a:lnTo>
                  <a:cubicBezTo>
                    <a:pt x="117183" y="44214"/>
                    <a:pt x="114685" y="46925"/>
                    <a:pt x="110104" y="49462"/>
                  </a:cubicBezTo>
                  <a:close/>
                  <a:moveTo>
                    <a:pt x="62105" y="7026"/>
                  </a:moveTo>
                  <a:cubicBezTo>
                    <a:pt x="96229" y="7026"/>
                    <a:pt x="117183" y="16791"/>
                    <a:pt x="117183" y="23793"/>
                  </a:cubicBezTo>
                  <a:cubicBezTo>
                    <a:pt x="117183" y="30796"/>
                    <a:pt x="96229" y="40561"/>
                    <a:pt x="62105" y="40561"/>
                  </a:cubicBezTo>
                  <a:cubicBezTo>
                    <a:pt x="27981" y="40561"/>
                    <a:pt x="7027" y="30796"/>
                    <a:pt x="7027" y="23793"/>
                  </a:cubicBezTo>
                  <a:cubicBezTo>
                    <a:pt x="7027" y="16791"/>
                    <a:pt x="27982" y="7026"/>
                    <a:pt x="62105" y="7026"/>
                  </a:cubicBezTo>
                  <a:close/>
                  <a:moveTo>
                    <a:pt x="7027" y="41822"/>
                  </a:moveTo>
                  <a:lnTo>
                    <a:pt x="7027" y="35187"/>
                  </a:lnTo>
                  <a:cubicBezTo>
                    <a:pt x="9207" y="36750"/>
                    <a:pt x="11541" y="38085"/>
                    <a:pt x="13993" y="39173"/>
                  </a:cubicBezTo>
                  <a:lnTo>
                    <a:pt x="13993" y="49399"/>
                  </a:lnTo>
                  <a:cubicBezTo>
                    <a:pt x="9485" y="46880"/>
                    <a:pt x="7027" y="44195"/>
                    <a:pt x="7027" y="41822"/>
                  </a:cubicBezTo>
                  <a:close/>
                  <a:moveTo>
                    <a:pt x="13305" y="77445"/>
                  </a:moveTo>
                  <a:cubicBezTo>
                    <a:pt x="18390" y="85265"/>
                    <a:pt x="32769" y="90539"/>
                    <a:pt x="49579" y="93101"/>
                  </a:cubicBezTo>
                  <a:lnTo>
                    <a:pt x="49579" y="100898"/>
                  </a:lnTo>
                  <a:cubicBezTo>
                    <a:pt x="22966" y="98879"/>
                    <a:pt x="7027" y="90732"/>
                    <a:pt x="7027" y="84638"/>
                  </a:cubicBezTo>
                  <a:cubicBezTo>
                    <a:pt x="7027" y="82360"/>
                    <a:pt x="9297" y="79816"/>
                    <a:pt x="13305" y="77445"/>
                  </a:cubicBezTo>
                  <a:close/>
                  <a:moveTo>
                    <a:pt x="13993" y="110244"/>
                  </a:moveTo>
                  <a:cubicBezTo>
                    <a:pt x="9485" y="107725"/>
                    <a:pt x="7027" y="105040"/>
                    <a:pt x="7027" y="102667"/>
                  </a:cubicBezTo>
                  <a:lnTo>
                    <a:pt x="7027" y="96032"/>
                  </a:lnTo>
                  <a:cubicBezTo>
                    <a:pt x="9207" y="97595"/>
                    <a:pt x="11541" y="98930"/>
                    <a:pt x="13993" y="100018"/>
                  </a:cubicBezTo>
                  <a:close/>
                  <a:moveTo>
                    <a:pt x="30784" y="116214"/>
                  </a:moveTo>
                  <a:cubicBezTo>
                    <a:pt x="27066" y="115386"/>
                    <a:pt x="23412" y="114293"/>
                    <a:pt x="19849" y="112945"/>
                  </a:cubicBezTo>
                  <a:lnTo>
                    <a:pt x="19849" y="102357"/>
                  </a:lnTo>
                  <a:cubicBezTo>
                    <a:pt x="23434" y="103548"/>
                    <a:pt x="27085" y="104530"/>
                    <a:pt x="30784" y="105296"/>
                  </a:cubicBezTo>
                  <a:close/>
                  <a:moveTo>
                    <a:pt x="49711" y="118981"/>
                  </a:moveTo>
                  <a:cubicBezTo>
                    <a:pt x="44996" y="118628"/>
                    <a:pt x="40656" y="118068"/>
                    <a:pt x="36640" y="117375"/>
                  </a:cubicBezTo>
                  <a:lnTo>
                    <a:pt x="36640" y="106394"/>
                  </a:lnTo>
                  <a:cubicBezTo>
                    <a:pt x="40867" y="107088"/>
                    <a:pt x="45251" y="107612"/>
                    <a:pt x="49711" y="107950"/>
                  </a:cubicBezTo>
                  <a:close/>
                  <a:moveTo>
                    <a:pt x="49683" y="86092"/>
                  </a:moveTo>
                  <a:cubicBezTo>
                    <a:pt x="49097" y="85999"/>
                    <a:pt x="48476" y="85924"/>
                    <a:pt x="47907" y="85826"/>
                  </a:cubicBezTo>
                  <a:lnTo>
                    <a:pt x="47907" y="74849"/>
                  </a:lnTo>
                  <a:cubicBezTo>
                    <a:pt x="50562" y="75285"/>
                    <a:pt x="53297" y="75618"/>
                    <a:pt x="56058" y="75905"/>
                  </a:cubicBezTo>
                  <a:cubicBezTo>
                    <a:pt x="52558" y="78217"/>
                    <a:pt x="50233" y="81932"/>
                    <a:pt x="49683" y="86090"/>
                  </a:cubicBezTo>
                  <a:close/>
                  <a:moveTo>
                    <a:pt x="55567" y="119309"/>
                  </a:moveTo>
                  <a:lnTo>
                    <a:pt x="55567" y="115543"/>
                  </a:lnTo>
                  <a:cubicBezTo>
                    <a:pt x="57214" y="116855"/>
                    <a:pt x="58981" y="118006"/>
                    <a:pt x="60845" y="118983"/>
                  </a:cubicBezTo>
                  <a:lnTo>
                    <a:pt x="60845" y="119410"/>
                  </a:lnTo>
                  <a:cubicBezTo>
                    <a:pt x="59057" y="119396"/>
                    <a:pt x="57282" y="119371"/>
                    <a:pt x="55567" y="119307"/>
                  </a:cubicBez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53" name="Grafický objekt 21" descr="Pračka obrys">
            <a:extLst>
              <a:ext uri="{FF2B5EF4-FFF2-40B4-BE49-F238E27FC236}">
                <a16:creationId xmlns:a16="http://schemas.microsoft.com/office/drawing/2014/main" id="{0B94B889-F580-3455-233B-0A5CF40A3F89}"/>
              </a:ext>
            </a:extLst>
          </p:cNvPr>
          <p:cNvGrpSpPr/>
          <p:nvPr/>
        </p:nvGrpSpPr>
        <p:grpSpPr>
          <a:xfrm>
            <a:off x="10560811" y="2763672"/>
            <a:ext cx="263001" cy="328751"/>
            <a:chOff x="8590091" y="3366750"/>
            <a:chExt cx="263001" cy="328751"/>
          </a:xfrm>
          <a:solidFill>
            <a:schemeClr val="tx1"/>
          </a:solidFill>
        </p:grpSpPr>
        <p:sp>
          <p:nvSpPr>
            <p:cNvPr id="54" name="Volný tvar: obrazec 53">
              <a:extLst>
                <a:ext uri="{FF2B5EF4-FFF2-40B4-BE49-F238E27FC236}">
                  <a16:creationId xmlns:a16="http://schemas.microsoft.com/office/drawing/2014/main" id="{954A40C3-8832-E6A7-3151-0131D734590F}"/>
                </a:ext>
              </a:extLst>
            </p:cNvPr>
            <p:cNvSpPr/>
            <p:nvPr/>
          </p:nvSpPr>
          <p:spPr>
            <a:xfrm>
              <a:off x="8590091" y="3366750"/>
              <a:ext cx="263001" cy="328751"/>
            </a:xfrm>
            <a:custGeom>
              <a:avLst/>
              <a:gdLst>
                <a:gd name="connsiteX0" fmla="*/ 0 w 263001"/>
                <a:gd name="connsiteY0" fmla="*/ 0 h 328751"/>
                <a:gd name="connsiteX1" fmla="*/ 0 w 263001"/>
                <a:gd name="connsiteY1" fmla="*/ 328752 h 328751"/>
                <a:gd name="connsiteX2" fmla="*/ 263001 w 263001"/>
                <a:gd name="connsiteY2" fmla="*/ 328752 h 328751"/>
                <a:gd name="connsiteX3" fmla="*/ 263001 w 263001"/>
                <a:gd name="connsiteY3" fmla="*/ 0 h 328751"/>
                <a:gd name="connsiteX4" fmla="*/ 254783 w 263001"/>
                <a:gd name="connsiteY4" fmla="*/ 8219 h 328751"/>
                <a:gd name="connsiteX5" fmla="*/ 254783 w 263001"/>
                <a:gd name="connsiteY5" fmla="*/ 69860 h 328751"/>
                <a:gd name="connsiteX6" fmla="*/ 8219 w 263001"/>
                <a:gd name="connsiteY6" fmla="*/ 69860 h 328751"/>
                <a:gd name="connsiteX7" fmla="*/ 8219 w 263001"/>
                <a:gd name="connsiteY7" fmla="*/ 8219 h 328751"/>
                <a:gd name="connsiteX8" fmla="*/ 8219 w 263001"/>
                <a:gd name="connsiteY8" fmla="*/ 320533 h 328751"/>
                <a:gd name="connsiteX9" fmla="*/ 8219 w 263001"/>
                <a:gd name="connsiteY9" fmla="*/ 78079 h 328751"/>
                <a:gd name="connsiteX10" fmla="*/ 254783 w 263001"/>
                <a:gd name="connsiteY10" fmla="*/ 78079 h 328751"/>
                <a:gd name="connsiteX11" fmla="*/ 254783 w 263001"/>
                <a:gd name="connsiteY11" fmla="*/ 320533 h 32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3001" h="328751">
                  <a:moveTo>
                    <a:pt x="0" y="0"/>
                  </a:moveTo>
                  <a:lnTo>
                    <a:pt x="0" y="328752"/>
                  </a:lnTo>
                  <a:lnTo>
                    <a:pt x="263001" y="328752"/>
                  </a:lnTo>
                  <a:lnTo>
                    <a:pt x="263001" y="0"/>
                  </a:lnTo>
                  <a:close/>
                  <a:moveTo>
                    <a:pt x="254783" y="8219"/>
                  </a:moveTo>
                  <a:lnTo>
                    <a:pt x="254783" y="69860"/>
                  </a:lnTo>
                  <a:lnTo>
                    <a:pt x="8219" y="69860"/>
                  </a:lnTo>
                  <a:lnTo>
                    <a:pt x="8219" y="8219"/>
                  </a:lnTo>
                  <a:close/>
                  <a:moveTo>
                    <a:pt x="8219" y="320533"/>
                  </a:moveTo>
                  <a:lnTo>
                    <a:pt x="8219" y="78079"/>
                  </a:lnTo>
                  <a:lnTo>
                    <a:pt x="254783" y="78079"/>
                  </a:lnTo>
                  <a:lnTo>
                    <a:pt x="254783" y="320533"/>
                  </a:ln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5" name="Volný tvar: obrazec 54">
              <a:extLst>
                <a:ext uri="{FF2B5EF4-FFF2-40B4-BE49-F238E27FC236}">
                  <a16:creationId xmlns:a16="http://schemas.microsoft.com/office/drawing/2014/main" id="{9ED80EFA-1DAC-8885-3FEA-A2DA80B59D4F}"/>
                </a:ext>
              </a:extLst>
            </p:cNvPr>
            <p:cNvSpPr/>
            <p:nvPr/>
          </p:nvSpPr>
          <p:spPr>
            <a:xfrm>
              <a:off x="8639404" y="3481813"/>
              <a:ext cx="164375" cy="164375"/>
            </a:xfrm>
            <a:custGeom>
              <a:avLst/>
              <a:gdLst>
                <a:gd name="connsiteX0" fmla="*/ 82188 w 164375"/>
                <a:gd name="connsiteY0" fmla="*/ 0 h 164375"/>
                <a:gd name="connsiteX1" fmla="*/ 0 w 164375"/>
                <a:gd name="connsiteY1" fmla="*/ 82188 h 164375"/>
                <a:gd name="connsiteX2" fmla="*/ 82188 w 164375"/>
                <a:gd name="connsiteY2" fmla="*/ 164376 h 164375"/>
                <a:gd name="connsiteX3" fmla="*/ 164376 w 164375"/>
                <a:gd name="connsiteY3" fmla="*/ 82188 h 164375"/>
                <a:gd name="connsiteX4" fmla="*/ 82188 w 164375"/>
                <a:gd name="connsiteY4" fmla="*/ 0 h 164375"/>
                <a:gd name="connsiteX5" fmla="*/ 82188 w 164375"/>
                <a:gd name="connsiteY5" fmla="*/ 156157 h 164375"/>
                <a:gd name="connsiteX6" fmla="*/ 8219 w 164375"/>
                <a:gd name="connsiteY6" fmla="*/ 82188 h 164375"/>
                <a:gd name="connsiteX7" fmla="*/ 82188 w 164375"/>
                <a:gd name="connsiteY7" fmla="*/ 8219 h 164375"/>
                <a:gd name="connsiteX8" fmla="*/ 156157 w 164375"/>
                <a:gd name="connsiteY8" fmla="*/ 82188 h 164375"/>
                <a:gd name="connsiteX9" fmla="*/ 82188 w 164375"/>
                <a:gd name="connsiteY9" fmla="*/ 156157 h 16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375" h="164375">
                  <a:moveTo>
                    <a:pt x="82188" y="0"/>
                  </a:moveTo>
                  <a:cubicBezTo>
                    <a:pt x="36797" y="0"/>
                    <a:pt x="0" y="36797"/>
                    <a:pt x="0" y="82188"/>
                  </a:cubicBezTo>
                  <a:cubicBezTo>
                    <a:pt x="0" y="127579"/>
                    <a:pt x="36797" y="164376"/>
                    <a:pt x="82188" y="164376"/>
                  </a:cubicBezTo>
                  <a:cubicBezTo>
                    <a:pt x="127579" y="164376"/>
                    <a:pt x="164376" y="127579"/>
                    <a:pt x="164376" y="82188"/>
                  </a:cubicBezTo>
                  <a:cubicBezTo>
                    <a:pt x="164324" y="36819"/>
                    <a:pt x="127557" y="52"/>
                    <a:pt x="82188" y="0"/>
                  </a:cubicBezTo>
                  <a:close/>
                  <a:moveTo>
                    <a:pt x="82188" y="156157"/>
                  </a:moveTo>
                  <a:cubicBezTo>
                    <a:pt x="41336" y="156157"/>
                    <a:pt x="8219" y="123040"/>
                    <a:pt x="8219" y="82188"/>
                  </a:cubicBezTo>
                  <a:cubicBezTo>
                    <a:pt x="8219" y="41336"/>
                    <a:pt x="41336" y="8219"/>
                    <a:pt x="82188" y="8219"/>
                  </a:cubicBezTo>
                  <a:cubicBezTo>
                    <a:pt x="123040" y="8219"/>
                    <a:pt x="156157" y="41336"/>
                    <a:pt x="156157" y="82188"/>
                  </a:cubicBezTo>
                  <a:cubicBezTo>
                    <a:pt x="156109" y="123020"/>
                    <a:pt x="123020" y="156109"/>
                    <a:pt x="82188" y="156157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6" name="Volný tvar: obrazec 55">
              <a:extLst>
                <a:ext uri="{FF2B5EF4-FFF2-40B4-BE49-F238E27FC236}">
                  <a16:creationId xmlns:a16="http://schemas.microsoft.com/office/drawing/2014/main" id="{EB586B08-C91F-B78B-3070-AC5A223047D5}"/>
                </a:ext>
              </a:extLst>
            </p:cNvPr>
            <p:cNvSpPr/>
            <p:nvPr/>
          </p:nvSpPr>
          <p:spPr>
            <a:xfrm>
              <a:off x="8664060" y="3506469"/>
              <a:ext cx="115063" cy="115063"/>
            </a:xfrm>
            <a:custGeom>
              <a:avLst/>
              <a:gdLst>
                <a:gd name="connsiteX0" fmla="*/ 57532 w 115063"/>
                <a:gd name="connsiteY0" fmla="*/ 0 h 115063"/>
                <a:gd name="connsiteX1" fmla="*/ 0 w 115063"/>
                <a:gd name="connsiteY1" fmla="*/ 57532 h 115063"/>
                <a:gd name="connsiteX2" fmla="*/ 57532 w 115063"/>
                <a:gd name="connsiteY2" fmla="*/ 115063 h 115063"/>
                <a:gd name="connsiteX3" fmla="*/ 115063 w 115063"/>
                <a:gd name="connsiteY3" fmla="*/ 57532 h 115063"/>
                <a:gd name="connsiteX4" fmla="*/ 57532 w 115063"/>
                <a:gd name="connsiteY4" fmla="*/ 0 h 115063"/>
                <a:gd name="connsiteX5" fmla="*/ 57532 w 115063"/>
                <a:gd name="connsiteY5" fmla="*/ 106844 h 115063"/>
                <a:gd name="connsiteX6" fmla="*/ 9484 w 115063"/>
                <a:gd name="connsiteY6" fmla="*/ 68475 h 115063"/>
                <a:gd name="connsiteX7" fmla="*/ 14929 w 115063"/>
                <a:gd name="connsiteY7" fmla="*/ 69178 h 115063"/>
                <a:gd name="connsiteX8" fmla="*/ 28080 w 115063"/>
                <a:gd name="connsiteY8" fmla="*/ 62779 h 115063"/>
                <a:gd name="connsiteX9" fmla="*/ 42890 w 115063"/>
                <a:gd name="connsiteY9" fmla="*/ 62109 h 115063"/>
                <a:gd name="connsiteX10" fmla="*/ 43560 w 115063"/>
                <a:gd name="connsiteY10" fmla="*/ 62779 h 115063"/>
                <a:gd name="connsiteX11" fmla="*/ 69450 w 115063"/>
                <a:gd name="connsiteY11" fmla="*/ 64833 h 115063"/>
                <a:gd name="connsiteX12" fmla="*/ 71503 w 115063"/>
                <a:gd name="connsiteY12" fmla="*/ 62779 h 115063"/>
                <a:gd name="connsiteX13" fmla="*/ 79262 w 115063"/>
                <a:gd name="connsiteY13" fmla="*/ 59200 h 115063"/>
                <a:gd name="connsiteX14" fmla="*/ 79311 w 115063"/>
                <a:gd name="connsiteY14" fmla="*/ 59200 h 115063"/>
                <a:gd name="connsiteX15" fmla="*/ 87012 w 115063"/>
                <a:gd name="connsiteY15" fmla="*/ 62779 h 115063"/>
                <a:gd name="connsiteX16" fmla="*/ 105599 w 115063"/>
                <a:gd name="connsiteY16" fmla="*/ 68471 h 115063"/>
                <a:gd name="connsiteX17" fmla="*/ 57532 w 115063"/>
                <a:gd name="connsiteY17" fmla="*/ 106844 h 115063"/>
                <a:gd name="connsiteX18" fmla="*/ 106766 w 115063"/>
                <a:gd name="connsiteY18" fmla="*/ 59077 h 115063"/>
                <a:gd name="connsiteX19" fmla="*/ 93246 w 115063"/>
                <a:gd name="connsiteY19" fmla="*/ 57433 h 115063"/>
                <a:gd name="connsiteX20" fmla="*/ 79311 w 115063"/>
                <a:gd name="connsiteY20" fmla="*/ 50981 h 115063"/>
                <a:gd name="connsiteX21" fmla="*/ 79270 w 115063"/>
                <a:gd name="connsiteY21" fmla="*/ 50981 h 115063"/>
                <a:gd name="connsiteX22" fmla="*/ 65270 w 115063"/>
                <a:gd name="connsiteY22" fmla="*/ 57437 h 115063"/>
                <a:gd name="connsiteX23" fmla="*/ 50465 w 115063"/>
                <a:gd name="connsiteY23" fmla="*/ 58109 h 115063"/>
                <a:gd name="connsiteX24" fmla="*/ 49794 w 115063"/>
                <a:gd name="connsiteY24" fmla="*/ 57437 h 115063"/>
                <a:gd name="connsiteX25" fmla="*/ 35822 w 115063"/>
                <a:gd name="connsiteY25" fmla="*/ 50981 h 115063"/>
                <a:gd name="connsiteX26" fmla="*/ 35822 w 115063"/>
                <a:gd name="connsiteY26" fmla="*/ 50981 h 115063"/>
                <a:gd name="connsiteX27" fmla="*/ 21850 w 115063"/>
                <a:gd name="connsiteY27" fmla="*/ 57437 h 115063"/>
                <a:gd name="connsiteX28" fmla="*/ 14613 w 115063"/>
                <a:gd name="connsiteY28" fmla="*/ 60963 h 115063"/>
                <a:gd name="connsiteX29" fmla="*/ 8317 w 115063"/>
                <a:gd name="connsiteY29" fmla="*/ 59073 h 115063"/>
                <a:gd name="connsiteX30" fmla="*/ 8239 w 115063"/>
                <a:gd name="connsiteY30" fmla="*/ 57532 h 115063"/>
                <a:gd name="connsiteX31" fmla="*/ 57552 w 115063"/>
                <a:gd name="connsiteY31" fmla="*/ 8219 h 115063"/>
                <a:gd name="connsiteX32" fmla="*/ 106865 w 115063"/>
                <a:gd name="connsiteY32" fmla="*/ 57532 h 115063"/>
                <a:gd name="connsiteX33" fmla="*/ 106766 w 115063"/>
                <a:gd name="connsiteY33" fmla="*/ 59077 h 11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063" h="115063">
                  <a:moveTo>
                    <a:pt x="57532" y="0"/>
                  </a:moveTo>
                  <a:cubicBezTo>
                    <a:pt x="25758" y="0"/>
                    <a:pt x="0" y="25758"/>
                    <a:pt x="0" y="57532"/>
                  </a:cubicBezTo>
                  <a:cubicBezTo>
                    <a:pt x="0" y="89305"/>
                    <a:pt x="25758" y="115063"/>
                    <a:pt x="57532" y="115063"/>
                  </a:cubicBezTo>
                  <a:cubicBezTo>
                    <a:pt x="89305" y="115063"/>
                    <a:pt x="115063" y="89305"/>
                    <a:pt x="115063" y="57532"/>
                  </a:cubicBezTo>
                  <a:cubicBezTo>
                    <a:pt x="115029" y="25772"/>
                    <a:pt x="89291" y="34"/>
                    <a:pt x="57532" y="0"/>
                  </a:cubicBezTo>
                  <a:close/>
                  <a:moveTo>
                    <a:pt x="57532" y="106844"/>
                  </a:moveTo>
                  <a:cubicBezTo>
                    <a:pt x="34534" y="106806"/>
                    <a:pt x="14609" y="90894"/>
                    <a:pt x="9484" y="68475"/>
                  </a:cubicBezTo>
                  <a:cubicBezTo>
                    <a:pt x="11254" y="68981"/>
                    <a:pt x="13090" y="69217"/>
                    <a:pt x="14929" y="69178"/>
                  </a:cubicBezTo>
                  <a:cubicBezTo>
                    <a:pt x="20018" y="68992"/>
                    <a:pt x="24793" y="66668"/>
                    <a:pt x="28080" y="62779"/>
                  </a:cubicBezTo>
                  <a:cubicBezTo>
                    <a:pt x="31984" y="58505"/>
                    <a:pt x="38615" y="58205"/>
                    <a:pt x="42890" y="62109"/>
                  </a:cubicBezTo>
                  <a:cubicBezTo>
                    <a:pt x="43123" y="62322"/>
                    <a:pt x="43346" y="62546"/>
                    <a:pt x="43560" y="62779"/>
                  </a:cubicBezTo>
                  <a:cubicBezTo>
                    <a:pt x="50142" y="70496"/>
                    <a:pt x="61734" y="71415"/>
                    <a:pt x="69450" y="64833"/>
                  </a:cubicBezTo>
                  <a:cubicBezTo>
                    <a:pt x="70188" y="64204"/>
                    <a:pt x="70874" y="63517"/>
                    <a:pt x="71503" y="62779"/>
                  </a:cubicBezTo>
                  <a:cubicBezTo>
                    <a:pt x="73441" y="60507"/>
                    <a:pt x="76277" y="59199"/>
                    <a:pt x="79262" y="59200"/>
                  </a:cubicBezTo>
                  <a:lnTo>
                    <a:pt x="79311" y="59200"/>
                  </a:lnTo>
                  <a:cubicBezTo>
                    <a:pt x="82279" y="59206"/>
                    <a:pt x="85094" y="60515"/>
                    <a:pt x="87012" y="62779"/>
                  </a:cubicBezTo>
                  <a:cubicBezTo>
                    <a:pt x="91514" y="68220"/>
                    <a:pt x="98823" y="70458"/>
                    <a:pt x="105599" y="68471"/>
                  </a:cubicBezTo>
                  <a:cubicBezTo>
                    <a:pt x="100476" y="90900"/>
                    <a:pt x="80538" y="106817"/>
                    <a:pt x="57532" y="106844"/>
                  </a:cubicBezTo>
                  <a:close/>
                  <a:moveTo>
                    <a:pt x="106766" y="59077"/>
                  </a:moveTo>
                  <a:cubicBezTo>
                    <a:pt x="102518" y="62129"/>
                    <a:pt x="96639" y="61414"/>
                    <a:pt x="93246" y="57433"/>
                  </a:cubicBezTo>
                  <a:cubicBezTo>
                    <a:pt x="89772" y="53343"/>
                    <a:pt x="84678" y="50984"/>
                    <a:pt x="79311" y="50981"/>
                  </a:cubicBezTo>
                  <a:lnTo>
                    <a:pt x="79270" y="50981"/>
                  </a:lnTo>
                  <a:cubicBezTo>
                    <a:pt x="73884" y="50981"/>
                    <a:pt x="68767" y="53340"/>
                    <a:pt x="65270" y="57437"/>
                  </a:cubicBezTo>
                  <a:cubicBezTo>
                    <a:pt x="61367" y="61710"/>
                    <a:pt x="54739" y="62011"/>
                    <a:pt x="50465" y="58109"/>
                  </a:cubicBezTo>
                  <a:cubicBezTo>
                    <a:pt x="50231" y="57895"/>
                    <a:pt x="50007" y="57671"/>
                    <a:pt x="49794" y="57437"/>
                  </a:cubicBezTo>
                  <a:cubicBezTo>
                    <a:pt x="46304" y="53346"/>
                    <a:pt x="41199" y="50987"/>
                    <a:pt x="35822" y="50981"/>
                  </a:cubicBezTo>
                  <a:lnTo>
                    <a:pt x="35822" y="50981"/>
                  </a:lnTo>
                  <a:cubicBezTo>
                    <a:pt x="30444" y="50983"/>
                    <a:pt x="25337" y="53343"/>
                    <a:pt x="21850" y="57437"/>
                  </a:cubicBezTo>
                  <a:cubicBezTo>
                    <a:pt x="20039" y="59576"/>
                    <a:pt x="17413" y="60856"/>
                    <a:pt x="14613" y="60963"/>
                  </a:cubicBezTo>
                  <a:cubicBezTo>
                    <a:pt x="12362" y="61053"/>
                    <a:pt x="10146" y="60388"/>
                    <a:pt x="8317" y="59073"/>
                  </a:cubicBezTo>
                  <a:cubicBezTo>
                    <a:pt x="8317" y="58555"/>
                    <a:pt x="8239" y="58049"/>
                    <a:pt x="8239" y="57532"/>
                  </a:cubicBezTo>
                  <a:cubicBezTo>
                    <a:pt x="8239" y="30297"/>
                    <a:pt x="30317" y="8219"/>
                    <a:pt x="57552" y="8219"/>
                  </a:cubicBezTo>
                  <a:cubicBezTo>
                    <a:pt x="84787" y="8219"/>
                    <a:pt x="106865" y="30297"/>
                    <a:pt x="106865" y="57532"/>
                  </a:cubicBezTo>
                  <a:cubicBezTo>
                    <a:pt x="106844" y="58053"/>
                    <a:pt x="106783" y="58559"/>
                    <a:pt x="106766" y="59077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7" name="Volný tvar: obrazec 56">
              <a:extLst>
                <a:ext uri="{FF2B5EF4-FFF2-40B4-BE49-F238E27FC236}">
                  <a16:creationId xmlns:a16="http://schemas.microsoft.com/office/drawing/2014/main" id="{D7E1E344-1FC2-08A6-B4B8-3C6B5F5C5551}"/>
                </a:ext>
              </a:extLst>
            </p:cNvPr>
            <p:cNvSpPr/>
            <p:nvPr/>
          </p:nvSpPr>
          <p:spPr>
            <a:xfrm>
              <a:off x="8709263" y="3391406"/>
              <a:ext cx="28765" cy="28765"/>
            </a:xfrm>
            <a:custGeom>
              <a:avLst/>
              <a:gdLst>
                <a:gd name="connsiteX0" fmla="*/ 14383 w 28765"/>
                <a:gd name="connsiteY0" fmla="*/ 28766 h 28765"/>
                <a:gd name="connsiteX1" fmla="*/ 28766 w 28765"/>
                <a:gd name="connsiteY1" fmla="*/ 14383 h 28765"/>
                <a:gd name="connsiteX2" fmla="*/ 14383 w 28765"/>
                <a:gd name="connsiteY2" fmla="*/ 0 h 28765"/>
                <a:gd name="connsiteX3" fmla="*/ 0 w 28765"/>
                <a:gd name="connsiteY3" fmla="*/ 14383 h 28765"/>
                <a:gd name="connsiteX4" fmla="*/ 14383 w 28765"/>
                <a:gd name="connsiteY4" fmla="*/ 28766 h 28765"/>
                <a:gd name="connsiteX5" fmla="*/ 14383 w 28765"/>
                <a:gd name="connsiteY5" fmla="*/ 8219 h 28765"/>
                <a:gd name="connsiteX6" fmla="*/ 20547 w 28765"/>
                <a:gd name="connsiteY6" fmla="*/ 14383 h 28765"/>
                <a:gd name="connsiteX7" fmla="*/ 14383 w 28765"/>
                <a:gd name="connsiteY7" fmla="*/ 20547 h 28765"/>
                <a:gd name="connsiteX8" fmla="*/ 8219 w 28765"/>
                <a:gd name="connsiteY8" fmla="*/ 14383 h 28765"/>
                <a:gd name="connsiteX9" fmla="*/ 14383 w 28765"/>
                <a:gd name="connsiteY9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65" h="28765">
                  <a:moveTo>
                    <a:pt x="14383" y="28766"/>
                  </a:moveTo>
                  <a:cubicBezTo>
                    <a:pt x="22326" y="28766"/>
                    <a:pt x="28766" y="22326"/>
                    <a:pt x="28766" y="14383"/>
                  </a:cubicBezTo>
                  <a:cubicBezTo>
                    <a:pt x="28766" y="6439"/>
                    <a:pt x="22326" y="0"/>
                    <a:pt x="14383" y="0"/>
                  </a:cubicBezTo>
                  <a:cubicBezTo>
                    <a:pt x="6439" y="0"/>
                    <a:pt x="0" y="6439"/>
                    <a:pt x="0" y="14383"/>
                  </a:cubicBezTo>
                  <a:cubicBezTo>
                    <a:pt x="0" y="22326"/>
                    <a:pt x="6439" y="28766"/>
                    <a:pt x="14383" y="28766"/>
                  </a:cubicBezTo>
                  <a:close/>
                  <a:moveTo>
                    <a:pt x="14383" y="8219"/>
                  </a:moveTo>
                  <a:cubicBezTo>
                    <a:pt x="17787" y="8219"/>
                    <a:pt x="20547" y="10979"/>
                    <a:pt x="20547" y="14383"/>
                  </a:cubicBezTo>
                  <a:cubicBezTo>
                    <a:pt x="20547" y="17787"/>
                    <a:pt x="17787" y="20547"/>
                    <a:pt x="14383" y="20547"/>
                  </a:cubicBezTo>
                  <a:cubicBezTo>
                    <a:pt x="10979" y="20547"/>
                    <a:pt x="8219" y="17787"/>
                    <a:pt x="8219" y="14383"/>
                  </a:cubicBezTo>
                  <a:cubicBezTo>
                    <a:pt x="8219" y="10979"/>
                    <a:pt x="10979" y="8219"/>
                    <a:pt x="14383" y="8219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8" name="Volný tvar: obrazec 57">
              <a:extLst>
                <a:ext uri="{FF2B5EF4-FFF2-40B4-BE49-F238E27FC236}">
                  <a16:creationId xmlns:a16="http://schemas.microsoft.com/office/drawing/2014/main" id="{5915EA00-87BA-DA64-B24E-1AD2F8A9F56A}"/>
                </a:ext>
              </a:extLst>
            </p:cNvPr>
            <p:cNvSpPr/>
            <p:nvPr/>
          </p:nvSpPr>
          <p:spPr>
            <a:xfrm>
              <a:off x="8750357" y="3391406"/>
              <a:ext cx="28765" cy="28765"/>
            </a:xfrm>
            <a:custGeom>
              <a:avLst/>
              <a:gdLst>
                <a:gd name="connsiteX0" fmla="*/ 14383 w 28765"/>
                <a:gd name="connsiteY0" fmla="*/ 28766 h 28765"/>
                <a:gd name="connsiteX1" fmla="*/ 28766 w 28765"/>
                <a:gd name="connsiteY1" fmla="*/ 14383 h 28765"/>
                <a:gd name="connsiteX2" fmla="*/ 14383 w 28765"/>
                <a:gd name="connsiteY2" fmla="*/ 0 h 28765"/>
                <a:gd name="connsiteX3" fmla="*/ 0 w 28765"/>
                <a:gd name="connsiteY3" fmla="*/ 14383 h 28765"/>
                <a:gd name="connsiteX4" fmla="*/ 14383 w 28765"/>
                <a:gd name="connsiteY4" fmla="*/ 28766 h 28765"/>
                <a:gd name="connsiteX5" fmla="*/ 14383 w 28765"/>
                <a:gd name="connsiteY5" fmla="*/ 8219 h 28765"/>
                <a:gd name="connsiteX6" fmla="*/ 20547 w 28765"/>
                <a:gd name="connsiteY6" fmla="*/ 14383 h 28765"/>
                <a:gd name="connsiteX7" fmla="*/ 14383 w 28765"/>
                <a:gd name="connsiteY7" fmla="*/ 20547 h 28765"/>
                <a:gd name="connsiteX8" fmla="*/ 8219 w 28765"/>
                <a:gd name="connsiteY8" fmla="*/ 14383 h 28765"/>
                <a:gd name="connsiteX9" fmla="*/ 14383 w 28765"/>
                <a:gd name="connsiteY9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65" h="28765">
                  <a:moveTo>
                    <a:pt x="14383" y="28766"/>
                  </a:moveTo>
                  <a:cubicBezTo>
                    <a:pt x="22326" y="28766"/>
                    <a:pt x="28766" y="22326"/>
                    <a:pt x="28766" y="14383"/>
                  </a:cubicBezTo>
                  <a:cubicBezTo>
                    <a:pt x="28766" y="6439"/>
                    <a:pt x="22326" y="0"/>
                    <a:pt x="14383" y="0"/>
                  </a:cubicBezTo>
                  <a:cubicBezTo>
                    <a:pt x="6439" y="0"/>
                    <a:pt x="0" y="6439"/>
                    <a:pt x="0" y="14383"/>
                  </a:cubicBezTo>
                  <a:cubicBezTo>
                    <a:pt x="0" y="22326"/>
                    <a:pt x="6439" y="28766"/>
                    <a:pt x="14383" y="28766"/>
                  </a:cubicBezTo>
                  <a:close/>
                  <a:moveTo>
                    <a:pt x="14383" y="8219"/>
                  </a:moveTo>
                  <a:cubicBezTo>
                    <a:pt x="17787" y="8219"/>
                    <a:pt x="20547" y="10979"/>
                    <a:pt x="20547" y="14383"/>
                  </a:cubicBezTo>
                  <a:cubicBezTo>
                    <a:pt x="20547" y="17787"/>
                    <a:pt x="17787" y="20547"/>
                    <a:pt x="14383" y="20547"/>
                  </a:cubicBezTo>
                  <a:cubicBezTo>
                    <a:pt x="10979" y="20547"/>
                    <a:pt x="8219" y="17787"/>
                    <a:pt x="8219" y="14383"/>
                  </a:cubicBezTo>
                  <a:cubicBezTo>
                    <a:pt x="8219" y="10979"/>
                    <a:pt x="10979" y="8219"/>
                    <a:pt x="14383" y="8219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9" name="Volný tvar: obrazec 58">
              <a:extLst>
                <a:ext uri="{FF2B5EF4-FFF2-40B4-BE49-F238E27FC236}">
                  <a16:creationId xmlns:a16="http://schemas.microsoft.com/office/drawing/2014/main" id="{55D1F102-3A84-88AC-91EB-BA2D9B314813}"/>
                </a:ext>
              </a:extLst>
            </p:cNvPr>
            <p:cNvSpPr/>
            <p:nvPr/>
          </p:nvSpPr>
          <p:spPr>
            <a:xfrm>
              <a:off x="8791451" y="3391406"/>
              <a:ext cx="28765" cy="28765"/>
            </a:xfrm>
            <a:custGeom>
              <a:avLst/>
              <a:gdLst>
                <a:gd name="connsiteX0" fmla="*/ 14383 w 28765"/>
                <a:gd name="connsiteY0" fmla="*/ 28766 h 28765"/>
                <a:gd name="connsiteX1" fmla="*/ 28766 w 28765"/>
                <a:gd name="connsiteY1" fmla="*/ 14383 h 28765"/>
                <a:gd name="connsiteX2" fmla="*/ 14383 w 28765"/>
                <a:gd name="connsiteY2" fmla="*/ 0 h 28765"/>
                <a:gd name="connsiteX3" fmla="*/ 0 w 28765"/>
                <a:gd name="connsiteY3" fmla="*/ 14383 h 28765"/>
                <a:gd name="connsiteX4" fmla="*/ 14383 w 28765"/>
                <a:gd name="connsiteY4" fmla="*/ 28766 h 28765"/>
                <a:gd name="connsiteX5" fmla="*/ 14383 w 28765"/>
                <a:gd name="connsiteY5" fmla="*/ 8219 h 28765"/>
                <a:gd name="connsiteX6" fmla="*/ 20547 w 28765"/>
                <a:gd name="connsiteY6" fmla="*/ 14383 h 28765"/>
                <a:gd name="connsiteX7" fmla="*/ 14383 w 28765"/>
                <a:gd name="connsiteY7" fmla="*/ 20547 h 28765"/>
                <a:gd name="connsiteX8" fmla="*/ 8219 w 28765"/>
                <a:gd name="connsiteY8" fmla="*/ 14383 h 28765"/>
                <a:gd name="connsiteX9" fmla="*/ 14383 w 28765"/>
                <a:gd name="connsiteY9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65" h="28765">
                  <a:moveTo>
                    <a:pt x="14383" y="28766"/>
                  </a:moveTo>
                  <a:cubicBezTo>
                    <a:pt x="22326" y="28766"/>
                    <a:pt x="28766" y="22326"/>
                    <a:pt x="28766" y="14383"/>
                  </a:cubicBezTo>
                  <a:cubicBezTo>
                    <a:pt x="28766" y="6439"/>
                    <a:pt x="22326" y="0"/>
                    <a:pt x="14383" y="0"/>
                  </a:cubicBezTo>
                  <a:cubicBezTo>
                    <a:pt x="6439" y="0"/>
                    <a:pt x="0" y="6439"/>
                    <a:pt x="0" y="14383"/>
                  </a:cubicBezTo>
                  <a:cubicBezTo>
                    <a:pt x="0" y="22326"/>
                    <a:pt x="6439" y="28766"/>
                    <a:pt x="14383" y="28766"/>
                  </a:cubicBezTo>
                  <a:close/>
                  <a:moveTo>
                    <a:pt x="14383" y="8219"/>
                  </a:moveTo>
                  <a:cubicBezTo>
                    <a:pt x="17787" y="8219"/>
                    <a:pt x="20547" y="10979"/>
                    <a:pt x="20547" y="14383"/>
                  </a:cubicBezTo>
                  <a:cubicBezTo>
                    <a:pt x="20547" y="17787"/>
                    <a:pt x="17787" y="20547"/>
                    <a:pt x="14383" y="20547"/>
                  </a:cubicBezTo>
                  <a:cubicBezTo>
                    <a:pt x="10979" y="20547"/>
                    <a:pt x="8219" y="17787"/>
                    <a:pt x="8219" y="14383"/>
                  </a:cubicBezTo>
                  <a:cubicBezTo>
                    <a:pt x="8219" y="10979"/>
                    <a:pt x="10979" y="8219"/>
                    <a:pt x="14383" y="8219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0" name="Volný tvar: obrazec 59">
              <a:extLst>
                <a:ext uri="{FF2B5EF4-FFF2-40B4-BE49-F238E27FC236}">
                  <a16:creationId xmlns:a16="http://schemas.microsoft.com/office/drawing/2014/main" id="{DE85887C-3E61-123B-DBA1-BE430A06E39E}"/>
                </a:ext>
              </a:extLst>
            </p:cNvPr>
            <p:cNvSpPr/>
            <p:nvPr/>
          </p:nvSpPr>
          <p:spPr>
            <a:xfrm>
              <a:off x="8622966" y="3391406"/>
              <a:ext cx="57531" cy="28765"/>
            </a:xfrm>
            <a:custGeom>
              <a:avLst/>
              <a:gdLst>
                <a:gd name="connsiteX0" fmla="*/ 57532 w 57531"/>
                <a:gd name="connsiteY0" fmla="*/ 0 h 28765"/>
                <a:gd name="connsiteX1" fmla="*/ 0 w 57531"/>
                <a:gd name="connsiteY1" fmla="*/ 0 h 28765"/>
                <a:gd name="connsiteX2" fmla="*/ 0 w 57531"/>
                <a:gd name="connsiteY2" fmla="*/ 28766 h 28765"/>
                <a:gd name="connsiteX3" fmla="*/ 57532 w 57531"/>
                <a:gd name="connsiteY3" fmla="*/ 28766 h 28765"/>
                <a:gd name="connsiteX4" fmla="*/ 49313 w 57531"/>
                <a:gd name="connsiteY4" fmla="*/ 20547 h 28765"/>
                <a:gd name="connsiteX5" fmla="*/ 8219 w 57531"/>
                <a:gd name="connsiteY5" fmla="*/ 20547 h 28765"/>
                <a:gd name="connsiteX6" fmla="*/ 8219 w 57531"/>
                <a:gd name="connsiteY6" fmla="*/ 8219 h 28765"/>
                <a:gd name="connsiteX7" fmla="*/ 49313 w 57531"/>
                <a:gd name="connsiteY7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31" h="28765">
                  <a:moveTo>
                    <a:pt x="57532" y="0"/>
                  </a:moveTo>
                  <a:lnTo>
                    <a:pt x="0" y="0"/>
                  </a:lnTo>
                  <a:lnTo>
                    <a:pt x="0" y="28766"/>
                  </a:lnTo>
                  <a:lnTo>
                    <a:pt x="57532" y="28766"/>
                  </a:lnTo>
                  <a:close/>
                  <a:moveTo>
                    <a:pt x="49313" y="20547"/>
                  </a:moveTo>
                  <a:lnTo>
                    <a:pt x="8219" y="20547"/>
                  </a:lnTo>
                  <a:lnTo>
                    <a:pt x="8219" y="8219"/>
                  </a:lnTo>
                  <a:lnTo>
                    <a:pt x="49313" y="8219"/>
                  </a:ln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1" name="Grafický objekt 22" descr="Auto obrys">
            <a:extLst>
              <a:ext uri="{FF2B5EF4-FFF2-40B4-BE49-F238E27FC236}">
                <a16:creationId xmlns:a16="http://schemas.microsoft.com/office/drawing/2014/main" id="{1F582870-F9CC-8A80-5525-17DD1B8CDF39}"/>
              </a:ext>
            </a:extLst>
          </p:cNvPr>
          <p:cNvGrpSpPr/>
          <p:nvPr/>
        </p:nvGrpSpPr>
        <p:grpSpPr>
          <a:xfrm>
            <a:off x="6352852" y="2357975"/>
            <a:ext cx="359445" cy="220098"/>
            <a:chOff x="9232512" y="3473636"/>
            <a:chExt cx="430453" cy="220098"/>
          </a:xfrm>
          <a:solidFill>
            <a:schemeClr val="tx1"/>
          </a:solidFill>
        </p:grpSpPr>
        <p:sp>
          <p:nvSpPr>
            <p:cNvPr id="62" name="Volný tvar: obrazec 61">
              <a:extLst>
                <a:ext uri="{FF2B5EF4-FFF2-40B4-BE49-F238E27FC236}">
                  <a16:creationId xmlns:a16="http://schemas.microsoft.com/office/drawing/2014/main" id="{1572F4D0-3CB1-5215-5ED1-612B633AC84A}"/>
                </a:ext>
              </a:extLst>
            </p:cNvPr>
            <p:cNvSpPr/>
            <p:nvPr/>
          </p:nvSpPr>
          <p:spPr>
            <a:xfrm>
              <a:off x="9521112" y="3605688"/>
              <a:ext cx="88047" cy="88047"/>
            </a:xfrm>
            <a:custGeom>
              <a:avLst/>
              <a:gdLst>
                <a:gd name="connsiteX0" fmla="*/ 44024 w 88047"/>
                <a:gd name="connsiteY0" fmla="*/ 0 h 88047"/>
                <a:gd name="connsiteX1" fmla="*/ 0 w 88047"/>
                <a:gd name="connsiteY1" fmla="*/ 44024 h 88047"/>
                <a:gd name="connsiteX2" fmla="*/ 44024 w 88047"/>
                <a:gd name="connsiteY2" fmla="*/ 88047 h 88047"/>
                <a:gd name="connsiteX3" fmla="*/ 88047 w 88047"/>
                <a:gd name="connsiteY3" fmla="*/ 44024 h 88047"/>
                <a:gd name="connsiteX4" fmla="*/ 44024 w 88047"/>
                <a:gd name="connsiteY4" fmla="*/ 0 h 88047"/>
                <a:gd name="connsiteX5" fmla="*/ 44024 w 88047"/>
                <a:gd name="connsiteY5" fmla="*/ 78264 h 88047"/>
                <a:gd name="connsiteX6" fmla="*/ 9783 w 88047"/>
                <a:gd name="connsiteY6" fmla="*/ 44024 h 88047"/>
                <a:gd name="connsiteX7" fmla="*/ 44024 w 88047"/>
                <a:gd name="connsiteY7" fmla="*/ 9783 h 88047"/>
                <a:gd name="connsiteX8" fmla="*/ 78264 w 88047"/>
                <a:gd name="connsiteY8" fmla="*/ 44024 h 88047"/>
                <a:gd name="connsiteX9" fmla="*/ 44024 w 88047"/>
                <a:gd name="connsiteY9" fmla="*/ 78264 h 8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47" h="88047">
                  <a:moveTo>
                    <a:pt x="44024" y="0"/>
                  </a:moveTo>
                  <a:cubicBezTo>
                    <a:pt x="19710" y="0"/>
                    <a:pt x="0" y="19710"/>
                    <a:pt x="0" y="44024"/>
                  </a:cubicBezTo>
                  <a:cubicBezTo>
                    <a:pt x="0" y="68337"/>
                    <a:pt x="19710" y="88047"/>
                    <a:pt x="44024" y="88047"/>
                  </a:cubicBezTo>
                  <a:cubicBezTo>
                    <a:pt x="68337" y="88047"/>
                    <a:pt x="88047" y="68337"/>
                    <a:pt x="88047" y="44024"/>
                  </a:cubicBezTo>
                  <a:cubicBezTo>
                    <a:pt x="88023" y="19720"/>
                    <a:pt x="68327" y="24"/>
                    <a:pt x="44024" y="0"/>
                  </a:cubicBezTo>
                  <a:close/>
                  <a:moveTo>
                    <a:pt x="44024" y="78264"/>
                  </a:moveTo>
                  <a:cubicBezTo>
                    <a:pt x="25113" y="78264"/>
                    <a:pt x="9783" y="62934"/>
                    <a:pt x="9783" y="44024"/>
                  </a:cubicBezTo>
                  <a:cubicBezTo>
                    <a:pt x="9783" y="25113"/>
                    <a:pt x="25113" y="9783"/>
                    <a:pt x="44024" y="9783"/>
                  </a:cubicBezTo>
                  <a:cubicBezTo>
                    <a:pt x="62934" y="9783"/>
                    <a:pt x="78264" y="25113"/>
                    <a:pt x="78264" y="44024"/>
                  </a:cubicBezTo>
                  <a:cubicBezTo>
                    <a:pt x="78264" y="62934"/>
                    <a:pt x="62934" y="78264"/>
                    <a:pt x="44024" y="78264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3" name="Volný tvar: obrazec 62">
              <a:extLst>
                <a:ext uri="{FF2B5EF4-FFF2-40B4-BE49-F238E27FC236}">
                  <a16:creationId xmlns:a16="http://schemas.microsoft.com/office/drawing/2014/main" id="{FBDFF1AA-C824-052A-5C0A-CDAA6660051A}"/>
                </a:ext>
              </a:extLst>
            </p:cNvPr>
            <p:cNvSpPr/>
            <p:nvPr/>
          </p:nvSpPr>
          <p:spPr>
            <a:xfrm>
              <a:off x="9383225" y="3640011"/>
              <a:ext cx="129057" cy="9783"/>
            </a:xfrm>
            <a:custGeom>
              <a:avLst/>
              <a:gdLst>
                <a:gd name="connsiteX0" fmla="*/ 0 w 129057"/>
                <a:gd name="connsiteY0" fmla="*/ 0 h 9783"/>
                <a:gd name="connsiteX1" fmla="*/ 924 w 129057"/>
                <a:gd name="connsiteY1" fmla="*/ 9700 h 9783"/>
                <a:gd name="connsiteX2" fmla="*/ 924 w 129057"/>
                <a:gd name="connsiteY2" fmla="*/ 9783 h 9783"/>
                <a:gd name="connsiteX3" fmla="*/ 128133 w 129057"/>
                <a:gd name="connsiteY3" fmla="*/ 9783 h 9783"/>
                <a:gd name="connsiteX4" fmla="*/ 128133 w 129057"/>
                <a:gd name="connsiteY4" fmla="*/ 9700 h 9783"/>
                <a:gd name="connsiteX5" fmla="*/ 129058 w 129057"/>
                <a:gd name="connsiteY5" fmla="*/ 0 h 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57" h="9783">
                  <a:moveTo>
                    <a:pt x="0" y="0"/>
                  </a:moveTo>
                  <a:cubicBezTo>
                    <a:pt x="601" y="3199"/>
                    <a:pt x="911" y="6445"/>
                    <a:pt x="924" y="9700"/>
                  </a:cubicBezTo>
                  <a:lnTo>
                    <a:pt x="924" y="9783"/>
                  </a:lnTo>
                  <a:lnTo>
                    <a:pt x="128133" y="9783"/>
                  </a:lnTo>
                  <a:lnTo>
                    <a:pt x="128133" y="9700"/>
                  </a:lnTo>
                  <a:cubicBezTo>
                    <a:pt x="128147" y="6445"/>
                    <a:pt x="128456" y="3199"/>
                    <a:pt x="129058" y="0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4" name="Volný tvar: obrazec 63">
              <a:extLst>
                <a:ext uri="{FF2B5EF4-FFF2-40B4-BE49-F238E27FC236}">
                  <a16:creationId xmlns:a16="http://schemas.microsoft.com/office/drawing/2014/main" id="{E091F7E3-8A16-9ABC-E566-FE5322123882}"/>
                </a:ext>
              </a:extLst>
            </p:cNvPr>
            <p:cNvSpPr/>
            <p:nvPr/>
          </p:nvSpPr>
          <p:spPr>
            <a:xfrm>
              <a:off x="9232512" y="3473636"/>
              <a:ext cx="430453" cy="176157"/>
            </a:xfrm>
            <a:custGeom>
              <a:avLst/>
              <a:gdLst>
                <a:gd name="connsiteX0" fmla="*/ 381539 w 430453"/>
                <a:gd name="connsiteY0" fmla="*/ 88028 h 176157"/>
                <a:gd name="connsiteX1" fmla="*/ 420671 w 430453"/>
                <a:gd name="connsiteY1" fmla="*/ 127160 h 176157"/>
                <a:gd name="connsiteX2" fmla="*/ 420671 w 430453"/>
                <a:gd name="connsiteY2" fmla="*/ 156587 h 176157"/>
                <a:gd name="connsiteX3" fmla="*/ 410888 w 430453"/>
                <a:gd name="connsiteY3" fmla="*/ 166370 h 176157"/>
                <a:gd name="connsiteX4" fmla="*/ 385516 w 430453"/>
                <a:gd name="connsiteY4" fmla="*/ 166370 h 176157"/>
                <a:gd name="connsiteX5" fmla="*/ 386430 w 430453"/>
                <a:gd name="connsiteY5" fmla="*/ 176075 h 176157"/>
                <a:gd name="connsiteX6" fmla="*/ 386430 w 430453"/>
                <a:gd name="connsiteY6" fmla="*/ 176158 h 176157"/>
                <a:gd name="connsiteX7" fmla="*/ 410888 w 430453"/>
                <a:gd name="connsiteY7" fmla="*/ 176158 h 176157"/>
                <a:gd name="connsiteX8" fmla="*/ 430454 w 430453"/>
                <a:gd name="connsiteY8" fmla="*/ 156592 h 176157"/>
                <a:gd name="connsiteX9" fmla="*/ 430454 w 430453"/>
                <a:gd name="connsiteY9" fmla="*/ 127243 h 176157"/>
                <a:gd name="connsiteX10" fmla="*/ 381490 w 430453"/>
                <a:gd name="connsiteY10" fmla="*/ 78245 h 176157"/>
                <a:gd name="connsiteX11" fmla="*/ 340939 w 430453"/>
                <a:gd name="connsiteY11" fmla="*/ 78245 h 176157"/>
                <a:gd name="connsiteX12" fmla="*/ 327243 w 430453"/>
                <a:gd name="connsiteY12" fmla="*/ 72429 h 176157"/>
                <a:gd name="connsiteX13" fmla="*/ 265610 w 430453"/>
                <a:gd name="connsiteY13" fmla="*/ 11285 h 176157"/>
                <a:gd name="connsiteX14" fmla="*/ 237728 w 430453"/>
                <a:gd name="connsiteY14" fmla="*/ 34 h 176157"/>
                <a:gd name="connsiteX15" fmla="*/ 156710 w 430453"/>
                <a:gd name="connsiteY15" fmla="*/ 34 h 176157"/>
                <a:gd name="connsiteX16" fmla="*/ 156529 w 430453"/>
                <a:gd name="connsiteY16" fmla="*/ 0 h 176157"/>
                <a:gd name="connsiteX17" fmla="*/ 156353 w 430453"/>
                <a:gd name="connsiteY17" fmla="*/ 34 h 176157"/>
                <a:gd name="connsiteX18" fmla="*/ 94407 w 430453"/>
                <a:gd name="connsiteY18" fmla="*/ 34 h 176157"/>
                <a:gd name="connsiteX19" fmla="*/ 66525 w 430453"/>
                <a:gd name="connsiteY19" fmla="*/ 11285 h 176157"/>
                <a:gd name="connsiteX20" fmla="*/ 5871 w 430453"/>
                <a:gd name="connsiteY20" fmla="*/ 72429 h 176157"/>
                <a:gd name="connsiteX21" fmla="*/ 1 w 430453"/>
                <a:gd name="connsiteY21" fmla="*/ 86614 h 176157"/>
                <a:gd name="connsiteX22" fmla="*/ 1 w 430453"/>
                <a:gd name="connsiteY22" fmla="*/ 136997 h 176157"/>
                <a:gd name="connsiteX23" fmla="*/ 39133 w 430453"/>
                <a:gd name="connsiteY23" fmla="*/ 176129 h 176157"/>
                <a:gd name="connsiteX24" fmla="*/ 44025 w 430453"/>
                <a:gd name="connsiteY24" fmla="*/ 176129 h 176157"/>
                <a:gd name="connsiteX25" fmla="*/ 44025 w 430453"/>
                <a:gd name="connsiteY25" fmla="*/ 176075 h 176157"/>
                <a:gd name="connsiteX26" fmla="*/ 44944 w 430453"/>
                <a:gd name="connsiteY26" fmla="*/ 166375 h 176157"/>
                <a:gd name="connsiteX27" fmla="*/ 39133 w 430453"/>
                <a:gd name="connsiteY27" fmla="*/ 166375 h 176157"/>
                <a:gd name="connsiteX28" fmla="*/ 9784 w 430453"/>
                <a:gd name="connsiteY28" fmla="*/ 137026 h 176157"/>
                <a:gd name="connsiteX29" fmla="*/ 9784 w 430453"/>
                <a:gd name="connsiteY29" fmla="*/ 88028 h 176157"/>
                <a:gd name="connsiteX30" fmla="*/ 258733 w 430453"/>
                <a:gd name="connsiteY30" fmla="*/ 18216 h 176157"/>
                <a:gd name="connsiteX31" fmla="*/ 319231 w 430453"/>
                <a:gd name="connsiteY31" fmla="*/ 78245 h 176157"/>
                <a:gd name="connsiteX32" fmla="*/ 161421 w 430453"/>
                <a:gd name="connsiteY32" fmla="*/ 78245 h 176157"/>
                <a:gd name="connsiteX33" fmla="*/ 161421 w 430453"/>
                <a:gd name="connsiteY33" fmla="*/ 9798 h 176157"/>
                <a:gd name="connsiteX34" fmla="*/ 237728 w 430453"/>
                <a:gd name="connsiteY34" fmla="*/ 9798 h 176157"/>
                <a:gd name="connsiteX35" fmla="*/ 258733 w 430453"/>
                <a:gd name="connsiteY35" fmla="*/ 18216 h 176157"/>
                <a:gd name="connsiteX36" fmla="*/ 73452 w 430453"/>
                <a:gd name="connsiteY36" fmla="*/ 18187 h 176157"/>
                <a:gd name="connsiteX37" fmla="*/ 94407 w 430453"/>
                <a:gd name="connsiteY37" fmla="*/ 9798 h 176157"/>
                <a:gd name="connsiteX38" fmla="*/ 151638 w 430453"/>
                <a:gd name="connsiteY38" fmla="*/ 9798 h 176157"/>
                <a:gd name="connsiteX39" fmla="*/ 151638 w 430453"/>
                <a:gd name="connsiteY39" fmla="*/ 78245 h 176157"/>
                <a:gd name="connsiteX40" fmla="*/ 14005 w 430453"/>
                <a:gd name="connsiteY40" fmla="*/ 78245 h 176157"/>
                <a:gd name="connsiteX41" fmla="*/ 13966 w 430453"/>
                <a:gd name="connsiteY41" fmla="*/ 78161 h 176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0453" h="176157">
                  <a:moveTo>
                    <a:pt x="381539" y="88028"/>
                  </a:moveTo>
                  <a:cubicBezTo>
                    <a:pt x="403151" y="88028"/>
                    <a:pt x="420671" y="105548"/>
                    <a:pt x="420671" y="127160"/>
                  </a:cubicBezTo>
                  <a:lnTo>
                    <a:pt x="420671" y="156587"/>
                  </a:lnTo>
                  <a:cubicBezTo>
                    <a:pt x="420671" y="161990"/>
                    <a:pt x="416291" y="166370"/>
                    <a:pt x="410888" y="166370"/>
                  </a:cubicBezTo>
                  <a:lnTo>
                    <a:pt x="385516" y="166370"/>
                  </a:lnTo>
                  <a:cubicBezTo>
                    <a:pt x="386114" y="169571"/>
                    <a:pt x="386420" y="172819"/>
                    <a:pt x="386430" y="176075"/>
                  </a:cubicBezTo>
                  <a:lnTo>
                    <a:pt x="386430" y="176158"/>
                  </a:lnTo>
                  <a:lnTo>
                    <a:pt x="410888" y="176158"/>
                  </a:lnTo>
                  <a:cubicBezTo>
                    <a:pt x="421679" y="176123"/>
                    <a:pt x="430419" y="167384"/>
                    <a:pt x="430454" y="156592"/>
                  </a:cubicBezTo>
                  <a:lnTo>
                    <a:pt x="430454" y="127243"/>
                  </a:lnTo>
                  <a:cubicBezTo>
                    <a:pt x="430379" y="100227"/>
                    <a:pt x="408506" y="78339"/>
                    <a:pt x="381490" y="78245"/>
                  </a:cubicBezTo>
                  <a:lnTo>
                    <a:pt x="340939" y="78245"/>
                  </a:lnTo>
                  <a:cubicBezTo>
                    <a:pt x="335741" y="78412"/>
                    <a:pt x="330733" y="76285"/>
                    <a:pt x="327243" y="72429"/>
                  </a:cubicBezTo>
                  <a:lnTo>
                    <a:pt x="265610" y="11285"/>
                  </a:lnTo>
                  <a:cubicBezTo>
                    <a:pt x="258208" y="3936"/>
                    <a:pt x="248157" y="-119"/>
                    <a:pt x="237728" y="34"/>
                  </a:cubicBezTo>
                  <a:lnTo>
                    <a:pt x="156710" y="34"/>
                  </a:lnTo>
                  <a:cubicBezTo>
                    <a:pt x="156647" y="34"/>
                    <a:pt x="156593" y="0"/>
                    <a:pt x="156529" y="0"/>
                  </a:cubicBezTo>
                  <a:cubicBezTo>
                    <a:pt x="156466" y="0"/>
                    <a:pt x="156417" y="34"/>
                    <a:pt x="156353" y="34"/>
                  </a:cubicBezTo>
                  <a:lnTo>
                    <a:pt x="94407" y="34"/>
                  </a:lnTo>
                  <a:cubicBezTo>
                    <a:pt x="83996" y="-24"/>
                    <a:pt x="73980" y="4017"/>
                    <a:pt x="66525" y="11285"/>
                  </a:cubicBezTo>
                  <a:lnTo>
                    <a:pt x="5871" y="72429"/>
                  </a:lnTo>
                  <a:cubicBezTo>
                    <a:pt x="2068" y="76163"/>
                    <a:pt x="-52" y="81284"/>
                    <a:pt x="1" y="86614"/>
                  </a:cubicBezTo>
                  <a:lnTo>
                    <a:pt x="1" y="136997"/>
                  </a:lnTo>
                  <a:cubicBezTo>
                    <a:pt x="71" y="158580"/>
                    <a:pt x="17550" y="176059"/>
                    <a:pt x="39133" y="176129"/>
                  </a:cubicBezTo>
                  <a:lnTo>
                    <a:pt x="44025" y="176129"/>
                  </a:lnTo>
                  <a:lnTo>
                    <a:pt x="44025" y="176075"/>
                  </a:lnTo>
                  <a:cubicBezTo>
                    <a:pt x="44037" y="172821"/>
                    <a:pt x="44344" y="169574"/>
                    <a:pt x="44944" y="166375"/>
                  </a:cubicBezTo>
                  <a:lnTo>
                    <a:pt x="39133" y="166375"/>
                  </a:lnTo>
                  <a:cubicBezTo>
                    <a:pt x="22924" y="166375"/>
                    <a:pt x="9784" y="153235"/>
                    <a:pt x="9784" y="137026"/>
                  </a:cubicBezTo>
                  <a:lnTo>
                    <a:pt x="9784" y="88028"/>
                  </a:lnTo>
                  <a:close/>
                  <a:moveTo>
                    <a:pt x="258733" y="18216"/>
                  </a:moveTo>
                  <a:lnTo>
                    <a:pt x="319231" y="78245"/>
                  </a:lnTo>
                  <a:lnTo>
                    <a:pt x="161421" y="78245"/>
                  </a:lnTo>
                  <a:lnTo>
                    <a:pt x="161421" y="9798"/>
                  </a:lnTo>
                  <a:lnTo>
                    <a:pt x="237728" y="9798"/>
                  </a:lnTo>
                  <a:cubicBezTo>
                    <a:pt x="245582" y="9638"/>
                    <a:pt x="253164" y="12676"/>
                    <a:pt x="258733" y="18216"/>
                  </a:cubicBezTo>
                  <a:close/>
                  <a:moveTo>
                    <a:pt x="73452" y="18187"/>
                  </a:moveTo>
                  <a:cubicBezTo>
                    <a:pt x="79061" y="12742"/>
                    <a:pt x="86590" y="9728"/>
                    <a:pt x="94407" y="9798"/>
                  </a:cubicBezTo>
                  <a:lnTo>
                    <a:pt x="151638" y="9798"/>
                  </a:lnTo>
                  <a:lnTo>
                    <a:pt x="151638" y="78245"/>
                  </a:lnTo>
                  <a:lnTo>
                    <a:pt x="14005" y="78245"/>
                  </a:lnTo>
                  <a:cubicBezTo>
                    <a:pt x="13937" y="78245"/>
                    <a:pt x="13922" y="78205"/>
                    <a:pt x="13966" y="78161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5" name="Volný tvar: obrazec 64">
              <a:extLst>
                <a:ext uri="{FF2B5EF4-FFF2-40B4-BE49-F238E27FC236}">
                  <a16:creationId xmlns:a16="http://schemas.microsoft.com/office/drawing/2014/main" id="{858186DE-341E-AC18-5856-50C97F02A8CC}"/>
                </a:ext>
              </a:extLst>
            </p:cNvPr>
            <p:cNvSpPr/>
            <p:nvPr/>
          </p:nvSpPr>
          <p:spPr>
            <a:xfrm>
              <a:off x="9286319" y="3605688"/>
              <a:ext cx="88047" cy="88047"/>
            </a:xfrm>
            <a:custGeom>
              <a:avLst/>
              <a:gdLst>
                <a:gd name="connsiteX0" fmla="*/ 44024 w 88047"/>
                <a:gd name="connsiteY0" fmla="*/ 0 h 88047"/>
                <a:gd name="connsiteX1" fmla="*/ 0 w 88047"/>
                <a:gd name="connsiteY1" fmla="*/ 44024 h 88047"/>
                <a:gd name="connsiteX2" fmla="*/ 44024 w 88047"/>
                <a:gd name="connsiteY2" fmla="*/ 88047 h 88047"/>
                <a:gd name="connsiteX3" fmla="*/ 88047 w 88047"/>
                <a:gd name="connsiteY3" fmla="*/ 44024 h 88047"/>
                <a:gd name="connsiteX4" fmla="*/ 44024 w 88047"/>
                <a:gd name="connsiteY4" fmla="*/ 0 h 88047"/>
                <a:gd name="connsiteX5" fmla="*/ 44024 w 88047"/>
                <a:gd name="connsiteY5" fmla="*/ 78264 h 88047"/>
                <a:gd name="connsiteX6" fmla="*/ 9783 w 88047"/>
                <a:gd name="connsiteY6" fmla="*/ 44024 h 88047"/>
                <a:gd name="connsiteX7" fmla="*/ 44024 w 88047"/>
                <a:gd name="connsiteY7" fmla="*/ 9783 h 88047"/>
                <a:gd name="connsiteX8" fmla="*/ 78264 w 88047"/>
                <a:gd name="connsiteY8" fmla="*/ 44024 h 88047"/>
                <a:gd name="connsiteX9" fmla="*/ 44024 w 88047"/>
                <a:gd name="connsiteY9" fmla="*/ 78264 h 8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47" h="88047">
                  <a:moveTo>
                    <a:pt x="44024" y="0"/>
                  </a:moveTo>
                  <a:cubicBezTo>
                    <a:pt x="19710" y="0"/>
                    <a:pt x="0" y="19710"/>
                    <a:pt x="0" y="44024"/>
                  </a:cubicBezTo>
                  <a:cubicBezTo>
                    <a:pt x="0" y="68337"/>
                    <a:pt x="19710" y="88047"/>
                    <a:pt x="44024" y="88047"/>
                  </a:cubicBezTo>
                  <a:cubicBezTo>
                    <a:pt x="68337" y="88047"/>
                    <a:pt x="88047" y="68337"/>
                    <a:pt x="88047" y="44024"/>
                  </a:cubicBezTo>
                  <a:cubicBezTo>
                    <a:pt x="88023" y="19720"/>
                    <a:pt x="68327" y="24"/>
                    <a:pt x="44024" y="0"/>
                  </a:cubicBezTo>
                  <a:close/>
                  <a:moveTo>
                    <a:pt x="44024" y="78264"/>
                  </a:moveTo>
                  <a:cubicBezTo>
                    <a:pt x="25113" y="78264"/>
                    <a:pt x="9783" y="62934"/>
                    <a:pt x="9783" y="44024"/>
                  </a:cubicBezTo>
                  <a:cubicBezTo>
                    <a:pt x="9783" y="25113"/>
                    <a:pt x="25113" y="9783"/>
                    <a:pt x="44024" y="9783"/>
                  </a:cubicBezTo>
                  <a:cubicBezTo>
                    <a:pt x="62934" y="9783"/>
                    <a:pt x="78264" y="25113"/>
                    <a:pt x="78264" y="44024"/>
                  </a:cubicBezTo>
                  <a:cubicBezTo>
                    <a:pt x="78264" y="62934"/>
                    <a:pt x="62934" y="78264"/>
                    <a:pt x="44024" y="78264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6" name="Grafický objekt 23" descr="Gauč obrys">
            <a:extLst>
              <a:ext uri="{FF2B5EF4-FFF2-40B4-BE49-F238E27FC236}">
                <a16:creationId xmlns:a16="http://schemas.microsoft.com/office/drawing/2014/main" id="{CDC7A61F-90A2-92A4-1E93-848E299DE546}"/>
              </a:ext>
            </a:extLst>
          </p:cNvPr>
          <p:cNvGrpSpPr/>
          <p:nvPr/>
        </p:nvGrpSpPr>
        <p:grpSpPr>
          <a:xfrm>
            <a:off x="9721705" y="2837011"/>
            <a:ext cx="268917" cy="211400"/>
            <a:chOff x="6346588" y="3481933"/>
            <a:chExt cx="415995" cy="189088"/>
          </a:xfrm>
          <a:solidFill>
            <a:schemeClr val="tx1"/>
          </a:solidFill>
        </p:grpSpPr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63E3C9C9-0865-8DA5-34E4-F102DAFA0F36}"/>
                </a:ext>
              </a:extLst>
            </p:cNvPr>
            <p:cNvSpPr/>
            <p:nvPr/>
          </p:nvSpPr>
          <p:spPr>
            <a:xfrm>
              <a:off x="6346588" y="3529205"/>
              <a:ext cx="415995" cy="141816"/>
            </a:xfrm>
            <a:custGeom>
              <a:avLst/>
              <a:gdLst>
                <a:gd name="connsiteX0" fmla="*/ 401814 w 415995"/>
                <a:gd name="connsiteY0" fmla="*/ 0 h 141816"/>
                <a:gd name="connsiteX1" fmla="*/ 395252 w 415995"/>
                <a:gd name="connsiteY1" fmla="*/ 0 h 141816"/>
                <a:gd name="connsiteX2" fmla="*/ 381397 w 415995"/>
                <a:gd name="connsiteY2" fmla="*/ 11170 h 141816"/>
                <a:gd name="connsiteX3" fmla="*/ 371488 w 415995"/>
                <a:gd name="connsiteY3" fmla="*/ 56727 h 141816"/>
                <a:gd name="connsiteX4" fmla="*/ 44507 w 415995"/>
                <a:gd name="connsiteY4" fmla="*/ 56727 h 141816"/>
                <a:gd name="connsiteX5" fmla="*/ 34580 w 415995"/>
                <a:gd name="connsiteY5" fmla="*/ 11170 h 141816"/>
                <a:gd name="connsiteX6" fmla="*/ 20743 w 415995"/>
                <a:gd name="connsiteY6" fmla="*/ 0 h 141816"/>
                <a:gd name="connsiteX7" fmla="*/ 14182 w 415995"/>
                <a:gd name="connsiteY7" fmla="*/ 0 h 141816"/>
                <a:gd name="connsiteX8" fmla="*/ 0 w 415995"/>
                <a:gd name="connsiteY8" fmla="*/ 14182 h 141816"/>
                <a:gd name="connsiteX9" fmla="*/ 0 w 415995"/>
                <a:gd name="connsiteY9" fmla="*/ 94544 h 141816"/>
                <a:gd name="connsiteX10" fmla="*/ 23636 w 415995"/>
                <a:gd name="connsiteY10" fmla="*/ 118180 h 141816"/>
                <a:gd name="connsiteX11" fmla="*/ 47272 w 415995"/>
                <a:gd name="connsiteY11" fmla="*/ 118180 h 141816"/>
                <a:gd name="connsiteX12" fmla="*/ 47272 w 415995"/>
                <a:gd name="connsiteY12" fmla="*/ 141817 h 141816"/>
                <a:gd name="connsiteX13" fmla="*/ 56727 w 415995"/>
                <a:gd name="connsiteY13" fmla="*/ 141817 h 141816"/>
                <a:gd name="connsiteX14" fmla="*/ 56727 w 415995"/>
                <a:gd name="connsiteY14" fmla="*/ 118180 h 141816"/>
                <a:gd name="connsiteX15" fmla="*/ 359269 w 415995"/>
                <a:gd name="connsiteY15" fmla="*/ 118180 h 141816"/>
                <a:gd name="connsiteX16" fmla="*/ 359269 w 415995"/>
                <a:gd name="connsiteY16" fmla="*/ 141817 h 141816"/>
                <a:gd name="connsiteX17" fmla="*/ 368723 w 415995"/>
                <a:gd name="connsiteY17" fmla="*/ 141817 h 141816"/>
                <a:gd name="connsiteX18" fmla="*/ 368723 w 415995"/>
                <a:gd name="connsiteY18" fmla="*/ 118180 h 141816"/>
                <a:gd name="connsiteX19" fmla="*/ 392359 w 415995"/>
                <a:gd name="connsiteY19" fmla="*/ 118180 h 141816"/>
                <a:gd name="connsiteX20" fmla="*/ 415995 w 415995"/>
                <a:gd name="connsiteY20" fmla="*/ 94544 h 141816"/>
                <a:gd name="connsiteX21" fmla="*/ 415995 w 415995"/>
                <a:gd name="connsiteY21" fmla="*/ 14182 h 141816"/>
                <a:gd name="connsiteX22" fmla="*/ 401814 w 415995"/>
                <a:gd name="connsiteY22" fmla="*/ 0 h 141816"/>
                <a:gd name="connsiteX23" fmla="*/ 406541 w 415995"/>
                <a:gd name="connsiteY23" fmla="*/ 94544 h 141816"/>
                <a:gd name="connsiteX24" fmla="*/ 392359 w 415995"/>
                <a:gd name="connsiteY24" fmla="*/ 108726 h 141816"/>
                <a:gd name="connsiteX25" fmla="*/ 23636 w 415995"/>
                <a:gd name="connsiteY25" fmla="*/ 108726 h 141816"/>
                <a:gd name="connsiteX26" fmla="*/ 9454 w 415995"/>
                <a:gd name="connsiteY26" fmla="*/ 94544 h 141816"/>
                <a:gd name="connsiteX27" fmla="*/ 9454 w 415995"/>
                <a:gd name="connsiteY27" fmla="*/ 14182 h 141816"/>
                <a:gd name="connsiteX28" fmla="*/ 14182 w 415995"/>
                <a:gd name="connsiteY28" fmla="*/ 9454 h 141816"/>
                <a:gd name="connsiteX29" fmla="*/ 20743 w 415995"/>
                <a:gd name="connsiteY29" fmla="*/ 9454 h 141816"/>
                <a:gd name="connsiteX30" fmla="*/ 25362 w 415995"/>
                <a:gd name="connsiteY30" fmla="*/ 13179 h 141816"/>
                <a:gd name="connsiteX31" fmla="*/ 36872 w 415995"/>
                <a:gd name="connsiteY31" fmla="*/ 66181 h 141816"/>
                <a:gd name="connsiteX32" fmla="*/ 379123 w 415995"/>
                <a:gd name="connsiteY32" fmla="*/ 66181 h 141816"/>
                <a:gd name="connsiteX33" fmla="*/ 390648 w 415995"/>
                <a:gd name="connsiteY33" fmla="*/ 13175 h 141816"/>
                <a:gd name="connsiteX34" fmla="*/ 395252 w 415995"/>
                <a:gd name="connsiteY34" fmla="*/ 9454 h 141816"/>
                <a:gd name="connsiteX35" fmla="*/ 401814 w 415995"/>
                <a:gd name="connsiteY35" fmla="*/ 9454 h 141816"/>
                <a:gd name="connsiteX36" fmla="*/ 406541 w 415995"/>
                <a:gd name="connsiteY36" fmla="*/ 14182 h 14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5995" h="141816">
                  <a:moveTo>
                    <a:pt x="401814" y="0"/>
                  </a:moveTo>
                  <a:lnTo>
                    <a:pt x="395252" y="0"/>
                  </a:lnTo>
                  <a:cubicBezTo>
                    <a:pt x="388591" y="28"/>
                    <a:pt x="382837" y="4667"/>
                    <a:pt x="381397" y="11170"/>
                  </a:cubicBezTo>
                  <a:lnTo>
                    <a:pt x="371488" y="56727"/>
                  </a:lnTo>
                  <a:lnTo>
                    <a:pt x="44507" y="56727"/>
                  </a:lnTo>
                  <a:lnTo>
                    <a:pt x="34580" y="11170"/>
                  </a:lnTo>
                  <a:cubicBezTo>
                    <a:pt x="33141" y="4673"/>
                    <a:pt x="27397" y="37"/>
                    <a:pt x="20743" y="0"/>
                  </a:cubicBezTo>
                  <a:lnTo>
                    <a:pt x="14182" y="0"/>
                  </a:lnTo>
                  <a:cubicBezTo>
                    <a:pt x="6349" y="0"/>
                    <a:pt x="0" y="6349"/>
                    <a:pt x="0" y="14182"/>
                  </a:cubicBezTo>
                  <a:lnTo>
                    <a:pt x="0" y="94544"/>
                  </a:lnTo>
                  <a:cubicBezTo>
                    <a:pt x="16" y="107592"/>
                    <a:pt x="10589" y="118165"/>
                    <a:pt x="23636" y="118180"/>
                  </a:cubicBezTo>
                  <a:lnTo>
                    <a:pt x="47272" y="118180"/>
                  </a:lnTo>
                  <a:lnTo>
                    <a:pt x="47272" y="141817"/>
                  </a:lnTo>
                  <a:lnTo>
                    <a:pt x="56727" y="141817"/>
                  </a:lnTo>
                  <a:lnTo>
                    <a:pt x="56727" y="118180"/>
                  </a:lnTo>
                  <a:lnTo>
                    <a:pt x="359269" y="118180"/>
                  </a:lnTo>
                  <a:lnTo>
                    <a:pt x="359269" y="141817"/>
                  </a:lnTo>
                  <a:lnTo>
                    <a:pt x="368723" y="141817"/>
                  </a:lnTo>
                  <a:lnTo>
                    <a:pt x="368723" y="118180"/>
                  </a:lnTo>
                  <a:lnTo>
                    <a:pt x="392359" y="118180"/>
                  </a:lnTo>
                  <a:cubicBezTo>
                    <a:pt x="405407" y="118165"/>
                    <a:pt x="415980" y="107592"/>
                    <a:pt x="415995" y="94544"/>
                  </a:cubicBezTo>
                  <a:lnTo>
                    <a:pt x="415995" y="14182"/>
                  </a:lnTo>
                  <a:cubicBezTo>
                    <a:pt x="415995" y="6349"/>
                    <a:pt x="409646" y="0"/>
                    <a:pt x="401814" y="0"/>
                  </a:cubicBezTo>
                  <a:close/>
                  <a:moveTo>
                    <a:pt x="406541" y="94544"/>
                  </a:moveTo>
                  <a:cubicBezTo>
                    <a:pt x="406541" y="102377"/>
                    <a:pt x="400192" y="108726"/>
                    <a:pt x="392359" y="108726"/>
                  </a:cubicBezTo>
                  <a:lnTo>
                    <a:pt x="23636" y="108726"/>
                  </a:lnTo>
                  <a:cubicBezTo>
                    <a:pt x="15804" y="108726"/>
                    <a:pt x="9454" y="102377"/>
                    <a:pt x="9454" y="94544"/>
                  </a:cubicBezTo>
                  <a:lnTo>
                    <a:pt x="9454" y="14182"/>
                  </a:lnTo>
                  <a:cubicBezTo>
                    <a:pt x="9454" y="11571"/>
                    <a:pt x="11571" y="9454"/>
                    <a:pt x="14182" y="9454"/>
                  </a:cubicBezTo>
                  <a:lnTo>
                    <a:pt x="20743" y="9454"/>
                  </a:lnTo>
                  <a:cubicBezTo>
                    <a:pt x="22967" y="9455"/>
                    <a:pt x="24890" y="11006"/>
                    <a:pt x="25362" y="13179"/>
                  </a:cubicBezTo>
                  <a:lnTo>
                    <a:pt x="36872" y="66181"/>
                  </a:lnTo>
                  <a:lnTo>
                    <a:pt x="379123" y="66181"/>
                  </a:lnTo>
                  <a:lnTo>
                    <a:pt x="390648" y="13175"/>
                  </a:lnTo>
                  <a:cubicBezTo>
                    <a:pt x="391120" y="11008"/>
                    <a:pt x="393035" y="9461"/>
                    <a:pt x="395252" y="9454"/>
                  </a:cubicBezTo>
                  <a:lnTo>
                    <a:pt x="401814" y="9454"/>
                  </a:lnTo>
                  <a:cubicBezTo>
                    <a:pt x="404424" y="9454"/>
                    <a:pt x="406541" y="11571"/>
                    <a:pt x="406541" y="14182"/>
                  </a:cubicBezTo>
                  <a:close/>
                </a:path>
              </a:pathLst>
            </a:custGeom>
            <a:grpFill/>
            <a:ln w="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8" name="Volný tvar: obrazec 67">
              <a:extLst>
                <a:ext uri="{FF2B5EF4-FFF2-40B4-BE49-F238E27FC236}">
                  <a16:creationId xmlns:a16="http://schemas.microsoft.com/office/drawing/2014/main" id="{584088E9-CDF1-1955-EEF3-5D77B1953E5B}"/>
                </a:ext>
              </a:extLst>
            </p:cNvPr>
            <p:cNvSpPr/>
            <p:nvPr/>
          </p:nvSpPr>
          <p:spPr>
            <a:xfrm>
              <a:off x="6365497" y="3481933"/>
              <a:ext cx="378177" cy="37817"/>
            </a:xfrm>
            <a:custGeom>
              <a:avLst/>
              <a:gdLst>
                <a:gd name="connsiteX0" fmla="*/ 9454 w 378177"/>
                <a:gd name="connsiteY0" fmla="*/ 23636 h 37817"/>
                <a:gd name="connsiteX1" fmla="*/ 23636 w 378177"/>
                <a:gd name="connsiteY1" fmla="*/ 9454 h 37817"/>
                <a:gd name="connsiteX2" fmla="*/ 354541 w 378177"/>
                <a:gd name="connsiteY2" fmla="*/ 9454 h 37817"/>
                <a:gd name="connsiteX3" fmla="*/ 368723 w 378177"/>
                <a:gd name="connsiteY3" fmla="*/ 23636 h 37817"/>
                <a:gd name="connsiteX4" fmla="*/ 368723 w 378177"/>
                <a:gd name="connsiteY4" fmla="*/ 37818 h 37817"/>
                <a:gd name="connsiteX5" fmla="*/ 378178 w 378177"/>
                <a:gd name="connsiteY5" fmla="*/ 37818 h 37817"/>
                <a:gd name="connsiteX6" fmla="*/ 378178 w 378177"/>
                <a:gd name="connsiteY6" fmla="*/ 23636 h 37817"/>
                <a:gd name="connsiteX7" fmla="*/ 354541 w 378177"/>
                <a:gd name="connsiteY7" fmla="*/ 0 h 37817"/>
                <a:gd name="connsiteX8" fmla="*/ 23636 w 378177"/>
                <a:gd name="connsiteY8" fmla="*/ 0 h 37817"/>
                <a:gd name="connsiteX9" fmla="*/ 0 w 378177"/>
                <a:gd name="connsiteY9" fmla="*/ 23636 h 37817"/>
                <a:gd name="connsiteX10" fmla="*/ 0 w 378177"/>
                <a:gd name="connsiteY10" fmla="*/ 37818 h 37817"/>
                <a:gd name="connsiteX11" fmla="*/ 9454 w 378177"/>
                <a:gd name="connsiteY11" fmla="*/ 37818 h 3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177" h="37817">
                  <a:moveTo>
                    <a:pt x="9454" y="23636"/>
                  </a:moveTo>
                  <a:cubicBezTo>
                    <a:pt x="9454" y="15804"/>
                    <a:pt x="15804" y="9454"/>
                    <a:pt x="23636" y="9454"/>
                  </a:cubicBezTo>
                  <a:lnTo>
                    <a:pt x="354541" y="9454"/>
                  </a:lnTo>
                  <a:cubicBezTo>
                    <a:pt x="362374" y="9454"/>
                    <a:pt x="368723" y="15804"/>
                    <a:pt x="368723" y="23636"/>
                  </a:cubicBezTo>
                  <a:lnTo>
                    <a:pt x="368723" y="37818"/>
                  </a:lnTo>
                  <a:lnTo>
                    <a:pt x="378178" y="37818"/>
                  </a:lnTo>
                  <a:lnTo>
                    <a:pt x="378178" y="23636"/>
                  </a:lnTo>
                  <a:cubicBezTo>
                    <a:pt x="378162" y="10589"/>
                    <a:pt x="367589" y="16"/>
                    <a:pt x="354541" y="0"/>
                  </a:cubicBezTo>
                  <a:lnTo>
                    <a:pt x="23636" y="0"/>
                  </a:lnTo>
                  <a:cubicBezTo>
                    <a:pt x="10588" y="16"/>
                    <a:pt x="16" y="10589"/>
                    <a:pt x="0" y="23636"/>
                  </a:cubicBezTo>
                  <a:lnTo>
                    <a:pt x="0" y="37818"/>
                  </a:lnTo>
                  <a:lnTo>
                    <a:pt x="9454" y="37818"/>
                  </a:lnTo>
                  <a:close/>
                </a:path>
              </a:pathLst>
            </a:custGeom>
            <a:grpFill/>
            <a:ln w="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9" name="Grafický objekt 25" descr="Chytrý telefon obrys">
            <a:extLst>
              <a:ext uri="{FF2B5EF4-FFF2-40B4-BE49-F238E27FC236}">
                <a16:creationId xmlns:a16="http://schemas.microsoft.com/office/drawing/2014/main" id="{5EDE52EB-1F59-B6AC-5209-C572189F7661}"/>
              </a:ext>
            </a:extLst>
          </p:cNvPr>
          <p:cNvGrpSpPr/>
          <p:nvPr/>
        </p:nvGrpSpPr>
        <p:grpSpPr>
          <a:xfrm>
            <a:off x="8925127" y="2697029"/>
            <a:ext cx="188786" cy="338805"/>
            <a:chOff x="7880310" y="3268467"/>
            <a:chExt cx="243594" cy="428848"/>
          </a:xfrm>
          <a:solidFill>
            <a:schemeClr val="tx1"/>
          </a:solidFill>
        </p:grpSpPr>
        <p:sp>
          <p:nvSpPr>
            <p:cNvPr id="70" name="Volný tvar: obrazec 69">
              <a:extLst>
                <a:ext uri="{FF2B5EF4-FFF2-40B4-BE49-F238E27FC236}">
                  <a16:creationId xmlns:a16="http://schemas.microsoft.com/office/drawing/2014/main" id="{1B692881-2340-411D-61DB-E35D366B6DFB}"/>
                </a:ext>
              </a:extLst>
            </p:cNvPr>
            <p:cNvSpPr/>
            <p:nvPr/>
          </p:nvSpPr>
          <p:spPr>
            <a:xfrm>
              <a:off x="7904670" y="3317186"/>
              <a:ext cx="194875" cy="331396"/>
            </a:xfrm>
            <a:custGeom>
              <a:avLst/>
              <a:gdLst>
                <a:gd name="connsiteX0" fmla="*/ 9744 w 194875"/>
                <a:gd name="connsiteY0" fmla="*/ 0 h 331396"/>
                <a:gd name="connsiteX1" fmla="*/ 0 w 194875"/>
                <a:gd name="connsiteY1" fmla="*/ 0 h 331396"/>
                <a:gd name="connsiteX2" fmla="*/ 0 w 194875"/>
                <a:gd name="connsiteY2" fmla="*/ 331396 h 331396"/>
                <a:gd name="connsiteX3" fmla="*/ 194876 w 194875"/>
                <a:gd name="connsiteY3" fmla="*/ 331396 h 331396"/>
                <a:gd name="connsiteX4" fmla="*/ 194876 w 194875"/>
                <a:gd name="connsiteY4" fmla="*/ 0 h 331396"/>
                <a:gd name="connsiteX5" fmla="*/ 9744 w 194875"/>
                <a:gd name="connsiteY5" fmla="*/ 0 h 331396"/>
                <a:gd name="connsiteX6" fmla="*/ 185132 w 194875"/>
                <a:gd name="connsiteY6" fmla="*/ 321652 h 331396"/>
                <a:gd name="connsiteX7" fmla="*/ 9744 w 194875"/>
                <a:gd name="connsiteY7" fmla="*/ 321652 h 331396"/>
                <a:gd name="connsiteX8" fmla="*/ 9744 w 194875"/>
                <a:gd name="connsiteY8" fmla="*/ 9744 h 331396"/>
                <a:gd name="connsiteX9" fmla="*/ 185132 w 194875"/>
                <a:gd name="connsiteY9" fmla="*/ 9744 h 33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75" h="331396">
                  <a:moveTo>
                    <a:pt x="9744" y="0"/>
                  </a:moveTo>
                  <a:lnTo>
                    <a:pt x="0" y="0"/>
                  </a:lnTo>
                  <a:lnTo>
                    <a:pt x="0" y="331396"/>
                  </a:lnTo>
                  <a:lnTo>
                    <a:pt x="194876" y="331396"/>
                  </a:lnTo>
                  <a:lnTo>
                    <a:pt x="194876" y="0"/>
                  </a:lnTo>
                  <a:lnTo>
                    <a:pt x="9744" y="0"/>
                  </a:lnTo>
                  <a:close/>
                  <a:moveTo>
                    <a:pt x="185132" y="321652"/>
                  </a:moveTo>
                  <a:lnTo>
                    <a:pt x="9744" y="321652"/>
                  </a:lnTo>
                  <a:lnTo>
                    <a:pt x="9744" y="9744"/>
                  </a:lnTo>
                  <a:lnTo>
                    <a:pt x="185132" y="9744"/>
                  </a:ln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1" name="Volný tvar: obrazec 70">
              <a:extLst>
                <a:ext uri="{FF2B5EF4-FFF2-40B4-BE49-F238E27FC236}">
                  <a16:creationId xmlns:a16="http://schemas.microsoft.com/office/drawing/2014/main" id="{B2DCA1B6-6EB3-4D26-7C04-5D7B754ADADE}"/>
                </a:ext>
              </a:extLst>
            </p:cNvPr>
            <p:cNvSpPr/>
            <p:nvPr/>
          </p:nvSpPr>
          <p:spPr>
            <a:xfrm>
              <a:off x="7880310" y="3268467"/>
              <a:ext cx="243594" cy="428848"/>
            </a:xfrm>
            <a:custGeom>
              <a:avLst/>
              <a:gdLst>
                <a:gd name="connsiteX0" fmla="*/ 233851 w 243594"/>
                <a:gd name="connsiteY0" fmla="*/ 0 h 428848"/>
                <a:gd name="connsiteX1" fmla="*/ 9744 w 243594"/>
                <a:gd name="connsiteY1" fmla="*/ 0 h 428848"/>
                <a:gd name="connsiteX2" fmla="*/ 0 w 243594"/>
                <a:gd name="connsiteY2" fmla="*/ 9744 h 428848"/>
                <a:gd name="connsiteX3" fmla="*/ 0 w 243594"/>
                <a:gd name="connsiteY3" fmla="*/ 419105 h 428848"/>
                <a:gd name="connsiteX4" fmla="*/ 9744 w 243594"/>
                <a:gd name="connsiteY4" fmla="*/ 428849 h 428848"/>
                <a:gd name="connsiteX5" fmla="*/ 233851 w 243594"/>
                <a:gd name="connsiteY5" fmla="*/ 428849 h 428848"/>
                <a:gd name="connsiteX6" fmla="*/ 243595 w 243594"/>
                <a:gd name="connsiteY6" fmla="*/ 419105 h 428848"/>
                <a:gd name="connsiteX7" fmla="*/ 243595 w 243594"/>
                <a:gd name="connsiteY7" fmla="*/ 9744 h 428848"/>
                <a:gd name="connsiteX8" fmla="*/ 233851 w 243594"/>
                <a:gd name="connsiteY8" fmla="*/ 0 h 428848"/>
                <a:gd name="connsiteX9" fmla="*/ 233851 w 243594"/>
                <a:gd name="connsiteY9" fmla="*/ 419105 h 428848"/>
                <a:gd name="connsiteX10" fmla="*/ 9744 w 243594"/>
                <a:gd name="connsiteY10" fmla="*/ 419105 h 428848"/>
                <a:gd name="connsiteX11" fmla="*/ 9744 w 243594"/>
                <a:gd name="connsiteY11" fmla="*/ 9744 h 428848"/>
                <a:gd name="connsiteX12" fmla="*/ 233851 w 243594"/>
                <a:gd name="connsiteY12" fmla="*/ 9744 h 42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594" h="428848">
                  <a:moveTo>
                    <a:pt x="233851" y="0"/>
                  </a:moveTo>
                  <a:lnTo>
                    <a:pt x="9744" y="0"/>
                  </a:lnTo>
                  <a:cubicBezTo>
                    <a:pt x="4369" y="16"/>
                    <a:pt x="16" y="4369"/>
                    <a:pt x="0" y="9744"/>
                  </a:cubicBezTo>
                  <a:lnTo>
                    <a:pt x="0" y="419105"/>
                  </a:lnTo>
                  <a:cubicBezTo>
                    <a:pt x="19" y="424479"/>
                    <a:pt x="4370" y="428830"/>
                    <a:pt x="9744" y="428849"/>
                  </a:cubicBezTo>
                  <a:lnTo>
                    <a:pt x="233851" y="428849"/>
                  </a:lnTo>
                  <a:cubicBezTo>
                    <a:pt x="239223" y="428827"/>
                    <a:pt x="243573" y="424477"/>
                    <a:pt x="243595" y="419105"/>
                  </a:cubicBezTo>
                  <a:lnTo>
                    <a:pt x="243595" y="9744"/>
                  </a:lnTo>
                  <a:cubicBezTo>
                    <a:pt x="243576" y="4370"/>
                    <a:pt x="239225" y="19"/>
                    <a:pt x="233851" y="0"/>
                  </a:cubicBezTo>
                  <a:close/>
                  <a:moveTo>
                    <a:pt x="233851" y="419105"/>
                  </a:moveTo>
                  <a:lnTo>
                    <a:pt x="9744" y="419105"/>
                  </a:lnTo>
                  <a:lnTo>
                    <a:pt x="9744" y="9744"/>
                  </a:lnTo>
                  <a:lnTo>
                    <a:pt x="233851" y="9744"/>
                  </a:ln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2" name="Volný tvar: obrazec 71">
              <a:extLst>
                <a:ext uri="{FF2B5EF4-FFF2-40B4-BE49-F238E27FC236}">
                  <a16:creationId xmlns:a16="http://schemas.microsoft.com/office/drawing/2014/main" id="{E10CEADA-9432-A9FB-8599-CB96F06837B8}"/>
                </a:ext>
              </a:extLst>
            </p:cNvPr>
            <p:cNvSpPr/>
            <p:nvPr/>
          </p:nvSpPr>
          <p:spPr>
            <a:xfrm>
              <a:off x="7977748" y="3292827"/>
              <a:ext cx="53590" cy="9743"/>
            </a:xfrm>
            <a:custGeom>
              <a:avLst/>
              <a:gdLst>
                <a:gd name="connsiteX0" fmla="*/ 4872 w 53590"/>
                <a:gd name="connsiteY0" fmla="*/ 9744 h 9743"/>
                <a:gd name="connsiteX1" fmla="*/ 48719 w 53590"/>
                <a:gd name="connsiteY1" fmla="*/ 9744 h 9743"/>
                <a:gd name="connsiteX2" fmla="*/ 53591 w 53590"/>
                <a:gd name="connsiteY2" fmla="*/ 4872 h 9743"/>
                <a:gd name="connsiteX3" fmla="*/ 48719 w 53590"/>
                <a:gd name="connsiteY3" fmla="*/ 0 h 9743"/>
                <a:gd name="connsiteX4" fmla="*/ 4872 w 53590"/>
                <a:gd name="connsiteY4" fmla="*/ 0 h 9743"/>
                <a:gd name="connsiteX5" fmla="*/ 0 w 53590"/>
                <a:gd name="connsiteY5" fmla="*/ 4872 h 9743"/>
                <a:gd name="connsiteX6" fmla="*/ 4872 w 53590"/>
                <a:gd name="connsiteY6" fmla="*/ 9744 h 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90" h="9743">
                  <a:moveTo>
                    <a:pt x="4872" y="9744"/>
                  </a:moveTo>
                  <a:lnTo>
                    <a:pt x="48719" y="9744"/>
                  </a:lnTo>
                  <a:cubicBezTo>
                    <a:pt x="51410" y="9744"/>
                    <a:pt x="53591" y="7563"/>
                    <a:pt x="53591" y="4872"/>
                  </a:cubicBezTo>
                  <a:cubicBezTo>
                    <a:pt x="53591" y="2181"/>
                    <a:pt x="51410" y="0"/>
                    <a:pt x="48719" y="0"/>
                  </a:cubicBezTo>
                  <a:lnTo>
                    <a:pt x="4872" y="0"/>
                  </a:lnTo>
                  <a:cubicBezTo>
                    <a:pt x="2181" y="0"/>
                    <a:pt x="0" y="2181"/>
                    <a:pt x="0" y="4872"/>
                  </a:cubicBezTo>
                  <a:cubicBezTo>
                    <a:pt x="0" y="7563"/>
                    <a:pt x="2181" y="9744"/>
                    <a:pt x="4872" y="9744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73" name="Grafický objekt 28" descr="Budova obrys">
            <a:extLst>
              <a:ext uri="{FF2B5EF4-FFF2-40B4-BE49-F238E27FC236}">
                <a16:creationId xmlns:a16="http://schemas.microsoft.com/office/drawing/2014/main" id="{37F104D5-8296-D9DD-FF81-7FED2221A0CB}"/>
              </a:ext>
            </a:extLst>
          </p:cNvPr>
          <p:cNvGrpSpPr/>
          <p:nvPr/>
        </p:nvGrpSpPr>
        <p:grpSpPr>
          <a:xfrm>
            <a:off x="7214220" y="2278199"/>
            <a:ext cx="325023" cy="466725"/>
            <a:chOff x="7122843" y="3213422"/>
            <a:chExt cx="346085" cy="481905"/>
          </a:xfrm>
          <a:solidFill>
            <a:schemeClr val="tx1"/>
          </a:solidFill>
        </p:grpSpPr>
        <p:sp>
          <p:nvSpPr>
            <p:cNvPr id="74" name="Volný tvar: obrazec 73">
              <a:extLst>
                <a:ext uri="{FF2B5EF4-FFF2-40B4-BE49-F238E27FC236}">
                  <a16:creationId xmlns:a16="http://schemas.microsoft.com/office/drawing/2014/main" id="{6D8D248A-0B46-4B86-7F2F-D1C2225BD060}"/>
                </a:ext>
              </a:extLst>
            </p:cNvPr>
            <p:cNvSpPr/>
            <p:nvPr/>
          </p:nvSpPr>
          <p:spPr>
            <a:xfrm>
              <a:off x="7122843" y="3213422"/>
              <a:ext cx="346085" cy="481905"/>
            </a:xfrm>
            <a:custGeom>
              <a:avLst/>
              <a:gdLst>
                <a:gd name="connsiteX0" fmla="*/ 302825 w 346085"/>
                <a:gd name="connsiteY0" fmla="*/ 469546 h 481905"/>
                <a:gd name="connsiteX1" fmla="*/ 302825 w 346085"/>
                <a:gd name="connsiteY1" fmla="*/ 37081 h 481905"/>
                <a:gd name="connsiteX2" fmla="*/ 271925 w 346085"/>
                <a:gd name="connsiteY2" fmla="*/ 37081 h 481905"/>
                <a:gd name="connsiteX3" fmla="*/ 271925 w 346085"/>
                <a:gd name="connsiteY3" fmla="*/ 0 h 481905"/>
                <a:gd name="connsiteX4" fmla="*/ 74161 w 346085"/>
                <a:gd name="connsiteY4" fmla="*/ 0 h 481905"/>
                <a:gd name="connsiteX5" fmla="*/ 74161 w 346085"/>
                <a:gd name="connsiteY5" fmla="*/ 37081 h 481905"/>
                <a:gd name="connsiteX6" fmla="*/ 43261 w 346085"/>
                <a:gd name="connsiteY6" fmla="*/ 37081 h 481905"/>
                <a:gd name="connsiteX7" fmla="*/ 43261 w 346085"/>
                <a:gd name="connsiteY7" fmla="*/ 469546 h 481905"/>
                <a:gd name="connsiteX8" fmla="*/ 0 w 346085"/>
                <a:gd name="connsiteY8" fmla="*/ 469546 h 481905"/>
                <a:gd name="connsiteX9" fmla="*/ 0 w 346085"/>
                <a:gd name="connsiteY9" fmla="*/ 481906 h 481905"/>
                <a:gd name="connsiteX10" fmla="*/ 346086 w 346085"/>
                <a:gd name="connsiteY10" fmla="*/ 481906 h 481905"/>
                <a:gd name="connsiteX11" fmla="*/ 346086 w 346085"/>
                <a:gd name="connsiteY11" fmla="*/ 469546 h 481905"/>
                <a:gd name="connsiteX12" fmla="*/ 86521 w 346085"/>
                <a:gd name="connsiteY12" fmla="*/ 12360 h 481905"/>
                <a:gd name="connsiteX13" fmla="*/ 259564 w 346085"/>
                <a:gd name="connsiteY13" fmla="*/ 12360 h 481905"/>
                <a:gd name="connsiteX14" fmla="*/ 259564 w 346085"/>
                <a:gd name="connsiteY14" fmla="*/ 37081 h 481905"/>
                <a:gd name="connsiteX15" fmla="*/ 86521 w 346085"/>
                <a:gd name="connsiteY15" fmla="*/ 37081 h 481905"/>
                <a:gd name="connsiteX16" fmla="*/ 55621 w 346085"/>
                <a:gd name="connsiteY16" fmla="*/ 49441 h 481905"/>
                <a:gd name="connsiteX17" fmla="*/ 290465 w 346085"/>
                <a:gd name="connsiteY17" fmla="*/ 49441 h 481905"/>
                <a:gd name="connsiteX18" fmla="*/ 290465 w 346085"/>
                <a:gd name="connsiteY18" fmla="*/ 469546 h 481905"/>
                <a:gd name="connsiteX19" fmla="*/ 185403 w 346085"/>
                <a:gd name="connsiteY19" fmla="*/ 469546 h 481905"/>
                <a:gd name="connsiteX20" fmla="*/ 185403 w 346085"/>
                <a:gd name="connsiteY20" fmla="*/ 401707 h 481905"/>
                <a:gd name="connsiteX21" fmla="*/ 160683 w 346085"/>
                <a:gd name="connsiteY21" fmla="*/ 401707 h 481905"/>
                <a:gd name="connsiteX22" fmla="*/ 160683 w 346085"/>
                <a:gd name="connsiteY22" fmla="*/ 469546 h 481905"/>
                <a:gd name="connsiteX23" fmla="*/ 55621 w 346085"/>
                <a:gd name="connsiteY23" fmla="*/ 469546 h 48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85" h="481905">
                  <a:moveTo>
                    <a:pt x="302825" y="469546"/>
                  </a:moveTo>
                  <a:lnTo>
                    <a:pt x="302825" y="37081"/>
                  </a:lnTo>
                  <a:lnTo>
                    <a:pt x="271925" y="37081"/>
                  </a:lnTo>
                  <a:lnTo>
                    <a:pt x="271925" y="0"/>
                  </a:lnTo>
                  <a:lnTo>
                    <a:pt x="74161" y="0"/>
                  </a:lnTo>
                  <a:lnTo>
                    <a:pt x="74161" y="37081"/>
                  </a:lnTo>
                  <a:lnTo>
                    <a:pt x="43261" y="37081"/>
                  </a:lnTo>
                  <a:lnTo>
                    <a:pt x="43261" y="469546"/>
                  </a:lnTo>
                  <a:lnTo>
                    <a:pt x="0" y="469546"/>
                  </a:lnTo>
                  <a:lnTo>
                    <a:pt x="0" y="481906"/>
                  </a:lnTo>
                  <a:lnTo>
                    <a:pt x="346086" y="481906"/>
                  </a:lnTo>
                  <a:lnTo>
                    <a:pt x="346086" y="469546"/>
                  </a:lnTo>
                  <a:close/>
                  <a:moveTo>
                    <a:pt x="86521" y="12360"/>
                  </a:moveTo>
                  <a:lnTo>
                    <a:pt x="259564" y="12360"/>
                  </a:lnTo>
                  <a:lnTo>
                    <a:pt x="259564" y="37081"/>
                  </a:lnTo>
                  <a:lnTo>
                    <a:pt x="86521" y="37081"/>
                  </a:lnTo>
                  <a:close/>
                  <a:moveTo>
                    <a:pt x="55621" y="49441"/>
                  </a:moveTo>
                  <a:lnTo>
                    <a:pt x="290465" y="49441"/>
                  </a:lnTo>
                  <a:lnTo>
                    <a:pt x="290465" y="469546"/>
                  </a:lnTo>
                  <a:lnTo>
                    <a:pt x="185403" y="469546"/>
                  </a:lnTo>
                  <a:lnTo>
                    <a:pt x="185403" y="401707"/>
                  </a:lnTo>
                  <a:lnTo>
                    <a:pt x="160683" y="401707"/>
                  </a:lnTo>
                  <a:lnTo>
                    <a:pt x="160683" y="469546"/>
                  </a:lnTo>
                  <a:lnTo>
                    <a:pt x="55621" y="469546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5" name="Volný tvar: obrazec 74">
              <a:extLst>
                <a:ext uri="{FF2B5EF4-FFF2-40B4-BE49-F238E27FC236}">
                  <a16:creationId xmlns:a16="http://schemas.microsoft.com/office/drawing/2014/main" id="{E3A81C53-0D1C-2220-BA5C-8E944FAB52AB}"/>
                </a:ext>
              </a:extLst>
            </p:cNvPr>
            <p:cNvSpPr/>
            <p:nvPr/>
          </p:nvSpPr>
          <p:spPr>
            <a:xfrm>
              <a:off x="7221724" y="3429725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6" name="Volný tvar: obrazec 75">
              <a:extLst>
                <a:ext uri="{FF2B5EF4-FFF2-40B4-BE49-F238E27FC236}">
                  <a16:creationId xmlns:a16="http://schemas.microsoft.com/office/drawing/2014/main" id="{3D2908C5-7CE7-B271-4568-0DB9F919A7BF}"/>
                </a:ext>
              </a:extLst>
            </p:cNvPr>
            <p:cNvSpPr/>
            <p:nvPr/>
          </p:nvSpPr>
          <p:spPr>
            <a:xfrm>
              <a:off x="7221724" y="3367924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7" name="Volný tvar: obrazec 76">
              <a:extLst>
                <a:ext uri="{FF2B5EF4-FFF2-40B4-BE49-F238E27FC236}">
                  <a16:creationId xmlns:a16="http://schemas.microsoft.com/office/drawing/2014/main" id="{FE50D296-7935-C088-4327-A15D3E005322}"/>
                </a:ext>
              </a:extLst>
            </p:cNvPr>
            <p:cNvSpPr/>
            <p:nvPr/>
          </p:nvSpPr>
          <p:spPr>
            <a:xfrm>
              <a:off x="7221724" y="3491526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8" name="Volný tvar: obrazec 77">
              <a:extLst>
                <a:ext uri="{FF2B5EF4-FFF2-40B4-BE49-F238E27FC236}">
                  <a16:creationId xmlns:a16="http://schemas.microsoft.com/office/drawing/2014/main" id="{F0458FB7-FA8D-6061-204E-84FC7E99FF54}"/>
                </a:ext>
              </a:extLst>
            </p:cNvPr>
            <p:cNvSpPr/>
            <p:nvPr/>
          </p:nvSpPr>
          <p:spPr>
            <a:xfrm>
              <a:off x="7221724" y="3553327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9" name="Volný tvar: obrazec 78">
              <a:extLst>
                <a:ext uri="{FF2B5EF4-FFF2-40B4-BE49-F238E27FC236}">
                  <a16:creationId xmlns:a16="http://schemas.microsoft.com/office/drawing/2014/main" id="{652384EF-0655-7FAE-C5EA-CBAE32B6E137}"/>
                </a:ext>
              </a:extLst>
            </p:cNvPr>
            <p:cNvSpPr/>
            <p:nvPr/>
          </p:nvSpPr>
          <p:spPr>
            <a:xfrm>
              <a:off x="7283525" y="3429725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0" name="Volný tvar: obrazec 79">
              <a:extLst>
                <a:ext uri="{FF2B5EF4-FFF2-40B4-BE49-F238E27FC236}">
                  <a16:creationId xmlns:a16="http://schemas.microsoft.com/office/drawing/2014/main" id="{7D0F4A92-932C-D800-8E52-E0284151642D}"/>
                </a:ext>
              </a:extLst>
            </p:cNvPr>
            <p:cNvSpPr/>
            <p:nvPr/>
          </p:nvSpPr>
          <p:spPr>
            <a:xfrm>
              <a:off x="7283525" y="3553327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1" name="Volný tvar: obrazec 80">
              <a:extLst>
                <a:ext uri="{FF2B5EF4-FFF2-40B4-BE49-F238E27FC236}">
                  <a16:creationId xmlns:a16="http://schemas.microsoft.com/office/drawing/2014/main" id="{DD6FA847-8379-5B6E-9E59-4B3282617646}"/>
                </a:ext>
              </a:extLst>
            </p:cNvPr>
            <p:cNvSpPr/>
            <p:nvPr/>
          </p:nvSpPr>
          <p:spPr>
            <a:xfrm>
              <a:off x="7345326" y="3615128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2" name="Volný tvar: obrazec 81">
              <a:extLst>
                <a:ext uri="{FF2B5EF4-FFF2-40B4-BE49-F238E27FC236}">
                  <a16:creationId xmlns:a16="http://schemas.microsoft.com/office/drawing/2014/main" id="{F6B602EB-364F-2BCD-90A2-1827738469A3}"/>
                </a:ext>
              </a:extLst>
            </p:cNvPr>
            <p:cNvSpPr/>
            <p:nvPr/>
          </p:nvSpPr>
          <p:spPr>
            <a:xfrm>
              <a:off x="7345326" y="3306123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3" name="Volný tvar: obrazec 82">
              <a:extLst>
                <a:ext uri="{FF2B5EF4-FFF2-40B4-BE49-F238E27FC236}">
                  <a16:creationId xmlns:a16="http://schemas.microsoft.com/office/drawing/2014/main" id="{A63F1679-C55E-5629-6F03-9597C8C94549}"/>
                </a:ext>
              </a:extLst>
            </p:cNvPr>
            <p:cNvSpPr/>
            <p:nvPr/>
          </p:nvSpPr>
          <p:spPr>
            <a:xfrm>
              <a:off x="7283525" y="3491526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4" name="Volný tvar: obrazec 83">
              <a:extLst>
                <a:ext uri="{FF2B5EF4-FFF2-40B4-BE49-F238E27FC236}">
                  <a16:creationId xmlns:a16="http://schemas.microsoft.com/office/drawing/2014/main" id="{83763F99-0C9D-E25C-5DEF-3135E86371D2}"/>
                </a:ext>
              </a:extLst>
            </p:cNvPr>
            <p:cNvSpPr/>
            <p:nvPr/>
          </p:nvSpPr>
          <p:spPr>
            <a:xfrm>
              <a:off x="7283525" y="3367924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5" name="Volný tvar: obrazec 84">
              <a:extLst>
                <a:ext uri="{FF2B5EF4-FFF2-40B4-BE49-F238E27FC236}">
                  <a16:creationId xmlns:a16="http://schemas.microsoft.com/office/drawing/2014/main" id="{07814CD3-6234-812E-E633-F5A70C0B67AB}"/>
                </a:ext>
              </a:extLst>
            </p:cNvPr>
            <p:cNvSpPr/>
            <p:nvPr/>
          </p:nvSpPr>
          <p:spPr>
            <a:xfrm>
              <a:off x="7283525" y="3306123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6" name="Volný tvar: obrazec 85">
              <a:extLst>
                <a:ext uri="{FF2B5EF4-FFF2-40B4-BE49-F238E27FC236}">
                  <a16:creationId xmlns:a16="http://schemas.microsoft.com/office/drawing/2014/main" id="{0859360B-B756-6EC1-BAF6-4CB30EC315A6}"/>
                </a:ext>
              </a:extLst>
            </p:cNvPr>
            <p:cNvSpPr/>
            <p:nvPr/>
          </p:nvSpPr>
          <p:spPr>
            <a:xfrm>
              <a:off x="7221724" y="3306123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7" name="Volný tvar: obrazec 86">
              <a:extLst>
                <a:ext uri="{FF2B5EF4-FFF2-40B4-BE49-F238E27FC236}">
                  <a16:creationId xmlns:a16="http://schemas.microsoft.com/office/drawing/2014/main" id="{32CA89A5-1753-1E0D-AECA-90708E262912}"/>
                </a:ext>
              </a:extLst>
            </p:cNvPr>
            <p:cNvSpPr/>
            <p:nvPr/>
          </p:nvSpPr>
          <p:spPr>
            <a:xfrm>
              <a:off x="7221724" y="3615128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8" name="Volný tvar: obrazec 87">
              <a:extLst>
                <a:ext uri="{FF2B5EF4-FFF2-40B4-BE49-F238E27FC236}">
                  <a16:creationId xmlns:a16="http://schemas.microsoft.com/office/drawing/2014/main" id="{EFED6FA4-740A-D731-E2D4-79B274C62DA7}"/>
                </a:ext>
              </a:extLst>
            </p:cNvPr>
            <p:cNvSpPr/>
            <p:nvPr/>
          </p:nvSpPr>
          <p:spPr>
            <a:xfrm>
              <a:off x="7345326" y="3429725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9" name="Volný tvar: obrazec 88">
              <a:extLst>
                <a:ext uri="{FF2B5EF4-FFF2-40B4-BE49-F238E27FC236}">
                  <a16:creationId xmlns:a16="http://schemas.microsoft.com/office/drawing/2014/main" id="{2CBE8F17-1500-9971-409C-D9E8FFA729E4}"/>
                </a:ext>
              </a:extLst>
            </p:cNvPr>
            <p:cNvSpPr/>
            <p:nvPr/>
          </p:nvSpPr>
          <p:spPr>
            <a:xfrm>
              <a:off x="7345326" y="3491526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0" name="Volný tvar: obrazec 89">
              <a:extLst>
                <a:ext uri="{FF2B5EF4-FFF2-40B4-BE49-F238E27FC236}">
                  <a16:creationId xmlns:a16="http://schemas.microsoft.com/office/drawing/2014/main" id="{195560FF-4D73-0209-AB7D-86F1E028291C}"/>
                </a:ext>
              </a:extLst>
            </p:cNvPr>
            <p:cNvSpPr/>
            <p:nvPr/>
          </p:nvSpPr>
          <p:spPr>
            <a:xfrm>
              <a:off x="7345326" y="3553327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1" name="Volný tvar: obrazec 90">
              <a:extLst>
                <a:ext uri="{FF2B5EF4-FFF2-40B4-BE49-F238E27FC236}">
                  <a16:creationId xmlns:a16="http://schemas.microsoft.com/office/drawing/2014/main" id="{EDEB44B0-13C5-791B-1543-062899C23311}"/>
                </a:ext>
              </a:extLst>
            </p:cNvPr>
            <p:cNvSpPr/>
            <p:nvPr/>
          </p:nvSpPr>
          <p:spPr>
            <a:xfrm>
              <a:off x="7345326" y="3367924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92" name="Grafický objekt 30" descr="Rodina s holčičkou obrys">
            <a:extLst>
              <a:ext uri="{FF2B5EF4-FFF2-40B4-BE49-F238E27FC236}">
                <a16:creationId xmlns:a16="http://schemas.microsoft.com/office/drawing/2014/main" id="{4E486632-73EB-EDA2-42BF-905DF209D0AB}"/>
              </a:ext>
            </a:extLst>
          </p:cNvPr>
          <p:cNvGrpSpPr/>
          <p:nvPr/>
        </p:nvGrpSpPr>
        <p:grpSpPr>
          <a:xfrm>
            <a:off x="11329417" y="2796572"/>
            <a:ext cx="331969" cy="301310"/>
            <a:chOff x="10010913" y="3373019"/>
            <a:chExt cx="357013" cy="340270"/>
          </a:xfrm>
          <a:solidFill>
            <a:schemeClr val="tx1"/>
          </a:solidFill>
        </p:grpSpPr>
        <p:sp>
          <p:nvSpPr>
            <p:cNvPr id="93" name="Volný tvar: obrazec 92">
              <a:extLst>
                <a:ext uri="{FF2B5EF4-FFF2-40B4-BE49-F238E27FC236}">
                  <a16:creationId xmlns:a16="http://schemas.microsoft.com/office/drawing/2014/main" id="{1DD92803-735F-CC8A-7D4E-CE8459214B4A}"/>
                </a:ext>
              </a:extLst>
            </p:cNvPr>
            <p:cNvSpPr/>
            <p:nvPr/>
          </p:nvSpPr>
          <p:spPr>
            <a:xfrm>
              <a:off x="10040546" y="3487729"/>
              <a:ext cx="68029" cy="225437"/>
            </a:xfrm>
            <a:custGeom>
              <a:avLst/>
              <a:gdLst>
                <a:gd name="connsiteX0" fmla="*/ 63778 w 68029"/>
                <a:gd name="connsiteY0" fmla="*/ 0 h 225437"/>
                <a:gd name="connsiteX1" fmla="*/ 59526 w 68029"/>
                <a:gd name="connsiteY1" fmla="*/ 4252 h 225437"/>
                <a:gd name="connsiteX2" fmla="*/ 59483 w 68029"/>
                <a:gd name="connsiteY2" fmla="*/ 216933 h 225437"/>
                <a:gd name="connsiteX3" fmla="*/ 38267 w 68029"/>
                <a:gd name="connsiteY3" fmla="*/ 216933 h 225437"/>
                <a:gd name="connsiteX4" fmla="*/ 38267 w 68029"/>
                <a:gd name="connsiteY4" fmla="*/ 93630 h 225437"/>
                <a:gd name="connsiteX5" fmla="*/ 29763 w 68029"/>
                <a:gd name="connsiteY5" fmla="*/ 93630 h 225437"/>
                <a:gd name="connsiteX6" fmla="*/ 29763 w 68029"/>
                <a:gd name="connsiteY6" fmla="*/ 216933 h 225437"/>
                <a:gd name="connsiteX7" fmla="*/ 8504 w 68029"/>
                <a:gd name="connsiteY7" fmla="*/ 216933 h 225437"/>
                <a:gd name="connsiteX8" fmla="*/ 8504 w 68029"/>
                <a:gd name="connsiteY8" fmla="*/ 4252 h 225437"/>
                <a:gd name="connsiteX9" fmla="*/ 4252 w 68029"/>
                <a:gd name="connsiteY9" fmla="*/ 0 h 225437"/>
                <a:gd name="connsiteX10" fmla="*/ 0 w 68029"/>
                <a:gd name="connsiteY10" fmla="*/ 4252 h 225437"/>
                <a:gd name="connsiteX11" fmla="*/ 0 w 68029"/>
                <a:gd name="connsiteY11" fmla="*/ 225437 h 225437"/>
                <a:gd name="connsiteX12" fmla="*/ 67987 w 68029"/>
                <a:gd name="connsiteY12" fmla="*/ 225437 h 225437"/>
                <a:gd name="connsiteX13" fmla="*/ 68030 w 68029"/>
                <a:gd name="connsiteY13" fmla="*/ 4252 h 225437"/>
                <a:gd name="connsiteX14" fmla="*/ 63778 w 68029"/>
                <a:gd name="connsiteY14" fmla="*/ 0 h 22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029" h="225437">
                  <a:moveTo>
                    <a:pt x="63778" y="0"/>
                  </a:moveTo>
                  <a:cubicBezTo>
                    <a:pt x="61429" y="0"/>
                    <a:pt x="59526" y="1904"/>
                    <a:pt x="59526" y="4252"/>
                  </a:cubicBezTo>
                  <a:lnTo>
                    <a:pt x="59483" y="216933"/>
                  </a:lnTo>
                  <a:lnTo>
                    <a:pt x="38267" y="216933"/>
                  </a:lnTo>
                  <a:lnTo>
                    <a:pt x="38267" y="93630"/>
                  </a:lnTo>
                  <a:lnTo>
                    <a:pt x="29763" y="93630"/>
                  </a:lnTo>
                  <a:lnTo>
                    <a:pt x="29763" y="216933"/>
                  </a:lnTo>
                  <a:lnTo>
                    <a:pt x="8504" y="216933"/>
                  </a:lnTo>
                  <a:lnTo>
                    <a:pt x="8504" y="4252"/>
                  </a:lnTo>
                  <a:cubicBezTo>
                    <a:pt x="8504" y="1904"/>
                    <a:pt x="6600" y="0"/>
                    <a:pt x="4252" y="0"/>
                  </a:cubicBezTo>
                  <a:cubicBezTo>
                    <a:pt x="1904" y="0"/>
                    <a:pt x="0" y="1904"/>
                    <a:pt x="0" y="4252"/>
                  </a:cubicBezTo>
                  <a:lnTo>
                    <a:pt x="0" y="225437"/>
                  </a:lnTo>
                  <a:lnTo>
                    <a:pt x="67987" y="225437"/>
                  </a:lnTo>
                  <a:lnTo>
                    <a:pt x="68030" y="4252"/>
                  </a:lnTo>
                  <a:cubicBezTo>
                    <a:pt x="68030" y="1904"/>
                    <a:pt x="66126" y="0"/>
                    <a:pt x="63778" y="0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4" name="Volný tvar: obrazec 93">
              <a:extLst>
                <a:ext uri="{FF2B5EF4-FFF2-40B4-BE49-F238E27FC236}">
                  <a16:creationId xmlns:a16="http://schemas.microsoft.com/office/drawing/2014/main" id="{5D626F16-0F89-2DAC-7CF8-C7504D24BF06}"/>
                </a:ext>
              </a:extLst>
            </p:cNvPr>
            <p:cNvSpPr/>
            <p:nvPr/>
          </p:nvSpPr>
          <p:spPr>
            <a:xfrm>
              <a:off x="10044798" y="3373019"/>
              <a:ext cx="59525" cy="59525"/>
            </a:xfrm>
            <a:custGeom>
              <a:avLst/>
              <a:gdLst>
                <a:gd name="connsiteX0" fmla="*/ 29763 w 59525"/>
                <a:gd name="connsiteY0" fmla="*/ 59526 h 59525"/>
                <a:gd name="connsiteX1" fmla="*/ 59526 w 59525"/>
                <a:gd name="connsiteY1" fmla="*/ 29763 h 59525"/>
                <a:gd name="connsiteX2" fmla="*/ 29763 w 59525"/>
                <a:gd name="connsiteY2" fmla="*/ 0 h 59525"/>
                <a:gd name="connsiteX3" fmla="*/ 0 w 59525"/>
                <a:gd name="connsiteY3" fmla="*/ 29763 h 59525"/>
                <a:gd name="connsiteX4" fmla="*/ 29763 w 59525"/>
                <a:gd name="connsiteY4" fmla="*/ 59526 h 59525"/>
                <a:gd name="connsiteX5" fmla="*/ 29763 w 59525"/>
                <a:gd name="connsiteY5" fmla="*/ 8504 h 59525"/>
                <a:gd name="connsiteX6" fmla="*/ 51022 w 59525"/>
                <a:gd name="connsiteY6" fmla="*/ 29763 h 59525"/>
                <a:gd name="connsiteX7" fmla="*/ 29763 w 59525"/>
                <a:gd name="connsiteY7" fmla="*/ 51022 h 59525"/>
                <a:gd name="connsiteX8" fmla="*/ 8504 w 59525"/>
                <a:gd name="connsiteY8" fmla="*/ 29763 h 59525"/>
                <a:gd name="connsiteX9" fmla="*/ 29763 w 59525"/>
                <a:gd name="connsiteY9" fmla="*/ 8504 h 5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25" h="59525">
                  <a:moveTo>
                    <a:pt x="29763" y="59526"/>
                  </a:moveTo>
                  <a:cubicBezTo>
                    <a:pt x="46201" y="59526"/>
                    <a:pt x="59526" y="46201"/>
                    <a:pt x="59526" y="29763"/>
                  </a:cubicBezTo>
                  <a:cubicBezTo>
                    <a:pt x="59526" y="13325"/>
                    <a:pt x="46201" y="0"/>
                    <a:pt x="29763" y="0"/>
                  </a:cubicBezTo>
                  <a:cubicBezTo>
                    <a:pt x="13325" y="0"/>
                    <a:pt x="0" y="13325"/>
                    <a:pt x="0" y="29763"/>
                  </a:cubicBezTo>
                  <a:cubicBezTo>
                    <a:pt x="19" y="46193"/>
                    <a:pt x="13333" y="59507"/>
                    <a:pt x="29763" y="59526"/>
                  </a:cubicBezTo>
                  <a:close/>
                  <a:moveTo>
                    <a:pt x="29763" y="8504"/>
                  </a:moveTo>
                  <a:cubicBezTo>
                    <a:pt x="41504" y="8504"/>
                    <a:pt x="51022" y="18022"/>
                    <a:pt x="51022" y="29763"/>
                  </a:cubicBezTo>
                  <a:cubicBezTo>
                    <a:pt x="51022" y="41504"/>
                    <a:pt x="41504" y="51022"/>
                    <a:pt x="29763" y="51022"/>
                  </a:cubicBezTo>
                  <a:cubicBezTo>
                    <a:pt x="18022" y="51022"/>
                    <a:pt x="8504" y="41504"/>
                    <a:pt x="8504" y="29763"/>
                  </a:cubicBezTo>
                  <a:cubicBezTo>
                    <a:pt x="8518" y="18027"/>
                    <a:pt x="18027" y="8518"/>
                    <a:pt x="29763" y="8504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5" name="Volný tvar: obrazec 94">
              <a:extLst>
                <a:ext uri="{FF2B5EF4-FFF2-40B4-BE49-F238E27FC236}">
                  <a16:creationId xmlns:a16="http://schemas.microsoft.com/office/drawing/2014/main" id="{E0A7ED45-3E82-6F4A-7344-ED1272A39C06}"/>
                </a:ext>
              </a:extLst>
            </p:cNvPr>
            <p:cNvSpPr/>
            <p:nvPr/>
          </p:nvSpPr>
          <p:spPr>
            <a:xfrm>
              <a:off x="10168102" y="3373019"/>
              <a:ext cx="59525" cy="59525"/>
            </a:xfrm>
            <a:custGeom>
              <a:avLst/>
              <a:gdLst>
                <a:gd name="connsiteX0" fmla="*/ 29763 w 59525"/>
                <a:gd name="connsiteY0" fmla="*/ 59526 h 59525"/>
                <a:gd name="connsiteX1" fmla="*/ 59526 w 59525"/>
                <a:gd name="connsiteY1" fmla="*/ 29763 h 59525"/>
                <a:gd name="connsiteX2" fmla="*/ 29763 w 59525"/>
                <a:gd name="connsiteY2" fmla="*/ 0 h 59525"/>
                <a:gd name="connsiteX3" fmla="*/ 0 w 59525"/>
                <a:gd name="connsiteY3" fmla="*/ 29763 h 59525"/>
                <a:gd name="connsiteX4" fmla="*/ 29763 w 59525"/>
                <a:gd name="connsiteY4" fmla="*/ 59526 h 59525"/>
                <a:gd name="connsiteX5" fmla="*/ 29763 w 59525"/>
                <a:gd name="connsiteY5" fmla="*/ 8504 h 59525"/>
                <a:gd name="connsiteX6" fmla="*/ 51022 w 59525"/>
                <a:gd name="connsiteY6" fmla="*/ 29763 h 59525"/>
                <a:gd name="connsiteX7" fmla="*/ 29763 w 59525"/>
                <a:gd name="connsiteY7" fmla="*/ 51022 h 59525"/>
                <a:gd name="connsiteX8" fmla="*/ 8504 w 59525"/>
                <a:gd name="connsiteY8" fmla="*/ 29763 h 59525"/>
                <a:gd name="connsiteX9" fmla="*/ 29763 w 59525"/>
                <a:gd name="connsiteY9" fmla="*/ 8504 h 5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25" h="59525">
                  <a:moveTo>
                    <a:pt x="29763" y="59526"/>
                  </a:moveTo>
                  <a:cubicBezTo>
                    <a:pt x="46201" y="59526"/>
                    <a:pt x="59526" y="46201"/>
                    <a:pt x="59526" y="29763"/>
                  </a:cubicBezTo>
                  <a:cubicBezTo>
                    <a:pt x="59526" y="13325"/>
                    <a:pt x="46201" y="0"/>
                    <a:pt x="29763" y="0"/>
                  </a:cubicBezTo>
                  <a:cubicBezTo>
                    <a:pt x="13325" y="0"/>
                    <a:pt x="0" y="13325"/>
                    <a:pt x="0" y="29763"/>
                  </a:cubicBezTo>
                  <a:cubicBezTo>
                    <a:pt x="19" y="46193"/>
                    <a:pt x="13333" y="59507"/>
                    <a:pt x="29763" y="59526"/>
                  </a:cubicBezTo>
                  <a:close/>
                  <a:moveTo>
                    <a:pt x="29763" y="8504"/>
                  </a:moveTo>
                  <a:cubicBezTo>
                    <a:pt x="41504" y="8504"/>
                    <a:pt x="51022" y="18022"/>
                    <a:pt x="51022" y="29763"/>
                  </a:cubicBezTo>
                  <a:cubicBezTo>
                    <a:pt x="51022" y="41504"/>
                    <a:pt x="41504" y="51022"/>
                    <a:pt x="29763" y="51022"/>
                  </a:cubicBezTo>
                  <a:cubicBezTo>
                    <a:pt x="18022" y="51022"/>
                    <a:pt x="8504" y="41504"/>
                    <a:pt x="8504" y="29763"/>
                  </a:cubicBezTo>
                  <a:cubicBezTo>
                    <a:pt x="8518" y="18027"/>
                    <a:pt x="18027" y="8518"/>
                    <a:pt x="29763" y="8504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6" name="Volný tvar: obrazec 95">
              <a:extLst>
                <a:ext uri="{FF2B5EF4-FFF2-40B4-BE49-F238E27FC236}">
                  <a16:creationId xmlns:a16="http://schemas.microsoft.com/office/drawing/2014/main" id="{A3504996-1D45-6267-A737-48082C8E33DC}"/>
                </a:ext>
              </a:extLst>
            </p:cNvPr>
            <p:cNvSpPr/>
            <p:nvPr/>
          </p:nvSpPr>
          <p:spPr>
            <a:xfrm>
              <a:off x="10141251" y="3487729"/>
              <a:ext cx="113205" cy="225437"/>
            </a:xfrm>
            <a:custGeom>
              <a:avLst/>
              <a:gdLst>
                <a:gd name="connsiteX0" fmla="*/ 90628 w 113205"/>
                <a:gd name="connsiteY0" fmla="*/ 46281 h 225437"/>
                <a:gd name="connsiteX1" fmla="*/ 90628 w 113205"/>
                <a:gd name="connsiteY1" fmla="*/ 4252 h 225437"/>
                <a:gd name="connsiteX2" fmla="*/ 86376 w 113205"/>
                <a:gd name="connsiteY2" fmla="*/ 0 h 225437"/>
                <a:gd name="connsiteX3" fmla="*/ 82124 w 113205"/>
                <a:gd name="connsiteY3" fmla="*/ 4252 h 225437"/>
                <a:gd name="connsiteX4" fmla="*/ 82124 w 113205"/>
                <a:gd name="connsiteY4" fmla="*/ 46860 h 225437"/>
                <a:gd name="connsiteX5" fmla="*/ 102049 w 113205"/>
                <a:gd name="connsiteY5" fmla="*/ 119141 h 225437"/>
                <a:gd name="connsiteX6" fmla="*/ 11182 w 113205"/>
                <a:gd name="connsiteY6" fmla="*/ 119141 h 225437"/>
                <a:gd name="connsiteX7" fmla="*/ 30945 w 113205"/>
                <a:gd name="connsiteY7" fmla="*/ 47999 h 225437"/>
                <a:gd name="connsiteX8" fmla="*/ 31102 w 113205"/>
                <a:gd name="connsiteY8" fmla="*/ 4252 h 225437"/>
                <a:gd name="connsiteX9" fmla="*/ 26850 w 113205"/>
                <a:gd name="connsiteY9" fmla="*/ 0 h 225437"/>
                <a:gd name="connsiteX10" fmla="*/ 22599 w 113205"/>
                <a:gd name="connsiteY10" fmla="*/ 4252 h 225437"/>
                <a:gd name="connsiteX11" fmla="*/ 22599 w 113205"/>
                <a:gd name="connsiteY11" fmla="*/ 46281 h 225437"/>
                <a:gd name="connsiteX12" fmla="*/ 0 w 113205"/>
                <a:gd name="connsiteY12" fmla="*/ 127645 h 225437"/>
                <a:gd name="connsiteX13" fmla="*/ 22599 w 113205"/>
                <a:gd name="connsiteY13" fmla="*/ 127645 h 225437"/>
                <a:gd name="connsiteX14" fmla="*/ 22599 w 113205"/>
                <a:gd name="connsiteY14" fmla="*/ 225437 h 225437"/>
                <a:gd name="connsiteX15" fmla="*/ 90586 w 113205"/>
                <a:gd name="connsiteY15" fmla="*/ 225437 h 225437"/>
                <a:gd name="connsiteX16" fmla="*/ 90586 w 113205"/>
                <a:gd name="connsiteY16" fmla="*/ 127645 h 225437"/>
                <a:gd name="connsiteX17" fmla="*/ 113205 w 113205"/>
                <a:gd name="connsiteY17" fmla="*/ 127645 h 225437"/>
                <a:gd name="connsiteX18" fmla="*/ 31102 w 113205"/>
                <a:gd name="connsiteY18" fmla="*/ 127645 h 225437"/>
                <a:gd name="connsiteX19" fmla="*/ 52361 w 113205"/>
                <a:gd name="connsiteY19" fmla="*/ 127645 h 225437"/>
                <a:gd name="connsiteX20" fmla="*/ 52361 w 113205"/>
                <a:gd name="connsiteY20" fmla="*/ 216933 h 225437"/>
                <a:gd name="connsiteX21" fmla="*/ 31102 w 113205"/>
                <a:gd name="connsiteY21" fmla="*/ 216933 h 225437"/>
                <a:gd name="connsiteX22" fmla="*/ 82086 w 113205"/>
                <a:gd name="connsiteY22" fmla="*/ 216933 h 225437"/>
                <a:gd name="connsiteX23" fmla="*/ 60865 w 113205"/>
                <a:gd name="connsiteY23" fmla="*/ 216933 h 225437"/>
                <a:gd name="connsiteX24" fmla="*/ 60865 w 113205"/>
                <a:gd name="connsiteY24" fmla="*/ 127645 h 225437"/>
                <a:gd name="connsiteX25" fmla="*/ 82124 w 113205"/>
                <a:gd name="connsiteY25" fmla="*/ 127645 h 22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3205" h="225437">
                  <a:moveTo>
                    <a:pt x="90628" y="46281"/>
                  </a:moveTo>
                  <a:lnTo>
                    <a:pt x="90628" y="4252"/>
                  </a:lnTo>
                  <a:cubicBezTo>
                    <a:pt x="90628" y="1904"/>
                    <a:pt x="88724" y="0"/>
                    <a:pt x="86376" y="0"/>
                  </a:cubicBezTo>
                  <a:cubicBezTo>
                    <a:pt x="84028" y="0"/>
                    <a:pt x="82124" y="1904"/>
                    <a:pt x="82124" y="4252"/>
                  </a:cubicBezTo>
                  <a:lnTo>
                    <a:pt x="82124" y="46860"/>
                  </a:lnTo>
                  <a:lnTo>
                    <a:pt x="102049" y="119141"/>
                  </a:lnTo>
                  <a:lnTo>
                    <a:pt x="11182" y="119141"/>
                  </a:lnTo>
                  <a:lnTo>
                    <a:pt x="30945" y="47999"/>
                  </a:lnTo>
                  <a:lnTo>
                    <a:pt x="31102" y="4252"/>
                  </a:lnTo>
                  <a:cubicBezTo>
                    <a:pt x="31102" y="1904"/>
                    <a:pt x="29199" y="0"/>
                    <a:pt x="26850" y="0"/>
                  </a:cubicBezTo>
                  <a:cubicBezTo>
                    <a:pt x="24502" y="0"/>
                    <a:pt x="22599" y="1904"/>
                    <a:pt x="22599" y="4252"/>
                  </a:cubicBezTo>
                  <a:lnTo>
                    <a:pt x="22599" y="46281"/>
                  </a:lnTo>
                  <a:lnTo>
                    <a:pt x="0" y="127645"/>
                  </a:lnTo>
                  <a:lnTo>
                    <a:pt x="22599" y="127645"/>
                  </a:lnTo>
                  <a:lnTo>
                    <a:pt x="22599" y="225437"/>
                  </a:lnTo>
                  <a:lnTo>
                    <a:pt x="90586" y="225437"/>
                  </a:lnTo>
                  <a:lnTo>
                    <a:pt x="90586" y="127645"/>
                  </a:lnTo>
                  <a:lnTo>
                    <a:pt x="113205" y="127645"/>
                  </a:lnTo>
                  <a:close/>
                  <a:moveTo>
                    <a:pt x="31102" y="127645"/>
                  </a:moveTo>
                  <a:lnTo>
                    <a:pt x="52361" y="127645"/>
                  </a:lnTo>
                  <a:lnTo>
                    <a:pt x="52361" y="216933"/>
                  </a:lnTo>
                  <a:lnTo>
                    <a:pt x="31102" y="216933"/>
                  </a:lnTo>
                  <a:close/>
                  <a:moveTo>
                    <a:pt x="82086" y="216933"/>
                  </a:moveTo>
                  <a:lnTo>
                    <a:pt x="60865" y="216933"/>
                  </a:lnTo>
                  <a:lnTo>
                    <a:pt x="60865" y="127645"/>
                  </a:lnTo>
                  <a:lnTo>
                    <a:pt x="82124" y="127645"/>
                  </a:ln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7" name="Volný tvar: obrazec 96">
              <a:extLst>
                <a:ext uri="{FF2B5EF4-FFF2-40B4-BE49-F238E27FC236}">
                  <a16:creationId xmlns:a16="http://schemas.microsoft.com/office/drawing/2014/main" id="{82C58955-12D8-CE44-4FF5-757345EE72B1}"/>
                </a:ext>
              </a:extLst>
            </p:cNvPr>
            <p:cNvSpPr/>
            <p:nvPr/>
          </p:nvSpPr>
          <p:spPr>
            <a:xfrm>
              <a:off x="10281240" y="3615391"/>
              <a:ext cx="68028" cy="97898"/>
            </a:xfrm>
            <a:custGeom>
              <a:avLst/>
              <a:gdLst>
                <a:gd name="connsiteX0" fmla="*/ 59546 w 68028"/>
                <a:gd name="connsiteY0" fmla="*/ 29155 h 97898"/>
                <a:gd name="connsiteX1" fmla="*/ 59546 w 68028"/>
                <a:gd name="connsiteY1" fmla="*/ 19627 h 97898"/>
                <a:gd name="connsiteX2" fmla="*/ 59525 w 68028"/>
                <a:gd name="connsiteY2" fmla="*/ 19627 h 97898"/>
                <a:gd name="connsiteX3" fmla="*/ 55273 w 68028"/>
                <a:gd name="connsiteY3" fmla="*/ 15375 h 97898"/>
                <a:gd name="connsiteX4" fmla="*/ 51021 w 68028"/>
                <a:gd name="connsiteY4" fmla="*/ 19627 h 97898"/>
                <a:gd name="connsiteX5" fmla="*/ 51021 w 68028"/>
                <a:gd name="connsiteY5" fmla="*/ 29746 h 97898"/>
                <a:gd name="connsiteX6" fmla="*/ 51089 w 68028"/>
                <a:gd name="connsiteY6" fmla="*/ 30078 h 97898"/>
                <a:gd name="connsiteX7" fmla="*/ 51204 w 68028"/>
                <a:gd name="connsiteY7" fmla="*/ 30928 h 97898"/>
                <a:gd name="connsiteX8" fmla="*/ 58143 w 68028"/>
                <a:gd name="connsiteY8" fmla="*/ 55274 h 97898"/>
                <a:gd name="connsiteX9" fmla="*/ 9893 w 68028"/>
                <a:gd name="connsiteY9" fmla="*/ 55274 h 97898"/>
                <a:gd name="connsiteX10" fmla="*/ 16858 w 68028"/>
                <a:gd name="connsiteY10" fmla="*/ 30936 h 97898"/>
                <a:gd name="connsiteX11" fmla="*/ 17024 w 68028"/>
                <a:gd name="connsiteY11" fmla="*/ 29763 h 97898"/>
                <a:gd name="connsiteX12" fmla="*/ 17024 w 68028"/>
                <a:gd name="connsiteY12" fmla="*/ 16242 h 97898"/>
                <a:gd name="connsiteX13" fmla="*/ 17024 w 68028"/>
                <a:gd name="connsiteY13" fmla="*/ 16242 h 97898"/>
                <a:gd name="connsiteX14" fmla="*/ 17024 w 68028"/>
                <a:gd name="connsiteY14" fmla="*/ 4252 h 97898"/>
                <a:gd name="connsiteX15" fmla="*/ 12772 w 68028"/>
                <a:gd name="connsiteY15" fmla="*/ 0 h 97898"/>
                <a:gd name="connsiteX16" fmla="*/ 8520 w 68028"/>
                <a:gd name="connsiteY16" fmla="*/ 4252 h 97898"/>
                <a:gd name="connsiteX17" fmla="*/ 8520 w 68028"/>
                <a:gd name="connsiteY17" fmla="*/ 28934 h 97898"/>
                <a:gd name="connsiteX18" fmla="*/ 8520 w 68028"/>
                <a:gd name="connsiteY18" fmla="*/ 29036 h 97898"/>
                <a:gd name="connsiteX19" fmla="*/ 8520 w 68028"/>
                <a:gd name="connsiteY19" fmla="*/ 29151 h 97898"/>
                <a:gd name="connsiteX20" fmla="*/ 165 w 68028"/>
                <a:gd name="connsiteY20" fmla="*/ 58357 h 97898"/>
                <a:gd name="connsiteX21" fmla="*/ 3083 w 68028"/>
                <a:gd name="connsiteY21" fmla="*/ 63614 h 97898"/>
                <a:gd name="connsiteX22" fmla="*/ 4251 w 68028"/>
                <a:gd name="connsiteY22" fmla="*/ 63778 h 97898"/>
                <a:gd name="connsiteX23" fmla="*/ 8503 w 68028"/>
                <a:gd name="connsiteY23" fmla="*/ 63778 h 97898"/>
                <a:gd name="connsiteX24" fmla="*/ 8503 w 68028"/>
                <a:gd name="connsiteY24" fmla="*/ 97899 h 97898"/>
                <a:gd name="connsiteX25" fmla="*/ 59525 w 68028"/>
                <a:gd name="connsiteY25" fmla="*/ 97899 h 97898"/>
                <a:gd name="connsiteX26" fmla="*/ 59525 w 68028"/>
                <a:gd name="connsiteY26" fmla="*/ 63761 h 97898"/>
                <a:gd name="connsiteX27" fmla="*/ 63777 w 68028"/>
                <a:gd name="connsiteY27" fmla="*/ 63761 h 97898"/>
                <a:gd name="connsiteX28" fmla="*/ 68029 w 68028"/>
                <a:gd name="connsiteY28" fmla="*/ 59509 h 97898"/>
                <a:gd name="connsiteX29" fmla="*/ 67867 w 68028"/>
                <a:gd name="connsiteY29" fmla="*/ 58348 h 97898"/>
                <a:gd name="connsiteX30" fmla="*/ 17002 w 68028"/>
                <a:gd name="connsiteY30" fmla="*/ 63761 h 97898"/>
                <a:gd name="connsiteX31" fmla="*/ 29758 w 68028"/>
                <a:gd name="connsiteY31" fmla="*/ 63761 h 97898"/>
                <a:gd name="connsiteX32" fmla="*/ 29758 w 68028"/>
                <a:gd name="connsiteY32" fmla="*/ 89395 h 97898"/>
                <a:gd name="connsiteX33" fmla="*/ 17002 w 68028"/>
                <a:gd name="connsiteY33" fmla="*/ 89395 h 97898"/>
                <a:gd name="connsiteX34" fmla="*/ 51017 w 68028"/>
                <a:gd name="connsiteY34" fmla="*/ 89378 h 97898"/>
                <a:gd name="connsiteX35" fmla="*/ 38262 w 68028"/>
                <a:gd name="connsiteY35" fmla="*/ 89378 h 97898"/>
                <a:gd name="connsiteX36" fmla="*/ 38262 w 68028"/>
                <a:gd name="connsiteY36" fmla="*/ 63761 h 97898"/>
                <a:gd name="connsiteX37" fmla="*/ 51017 w 68028"/>
                <a:gd name="connsiteY37" fmla="*/ 63761 h 9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8028" h="97898">
                  <a:moveTo>
                    <a:pt x="59546" y="29155"/>
                  </a:moveTo>
                  <a:lnTo>
                    <a:pt x="59546" y="19627"/>
                  </a:lnTo>
                  <a:lnTo>
                    <a:pt x="59525" y="19627"/>
                  </a:lnTo>
                  <a:cubicBezTo>
                    <a:pt x="59525" y="17278"/>
                    <a:pt x="57621" y="15375"/>
                    <a:pt x="55273" y="15375"/>
                  </a:cubicBezTo>
                  <a:cubicBezTo>
                    <a:pt x="52925" y="15375"/>
                    <a:pt x="51021" y="17278"/>
                    <a:pt x="51021" y="19627"/>
                  </a:cubicBezTo>
                  <a:lnTo>
                    <a:pt x="51021" y="29746"/>
                  </a:lnTo>
                  <a:cubicBezTo>
                    <a:pt x="51021" y="29865"/>
                    <a:pt x="51081" y="29963"/>
                    <a:pt x="51089" y="30078"/>
                  </a:cubicBezTo>
                  <a:cubicBezTo>
                    <a:pt x="51098" y="30364"/>
                    <a:pt x="51137" y="30649"/>
                    <a:pt x="51204" y="30928"/>
                  </a:cubicBezTo>
                  <a:lnTo>
                    <a:pt x="58143" y="55274"/>
                  </a:lnTo>
                  <a:lnTo>
                    <a:pt x="9893" y="55274"/>
                  </a:lnTo>
                  <a:lnTo>
                    <a:pt x="16858" y="30936"/>
                  </a:lnTo>
                  <a:cubicBezTo>
                    <a:pt x="16970" y="30555"/>
                    <a:pt x="17026" y="30160"/>
                    <a:pt x="17024" y="29763"/>
                  </a:cubicBezTo>
                  <a:lnTo>
                    <a:pt x="17024" y="16242"/>
                  </a:lnTo>
                  <a:lnTo>
                    <a:pt x="17024" y="16242"/>
                  </a:lnTo>
                  <a:lnTo>
                    <a:pt x="17024" y="4252"/>
                  </a:lnTo>
                  <a:cubicBezTo>
                    <a:pt x="17024" y="1904"/>
                    <a:pt x="15120" y="0"/>
                    <a:pt x="12772" y="0"/>
                  </a:cubicBezTo>
                  <a:cubicBezTo>
                    <a:pt x="10423" y="0"/>
                    <a:pt x="8520" y="1904"/>
                    <a:pt x="8520" y="4252"/>
                  </a:cubicBezTo>
                  <a:lnTo>
                    <a:pt x="8520" y="28934"/>
                  </a:lnTo>
                  <a:cubicBezTo>
                    <a:pt x="8520" y="28972"/>
                    <a:pt x="8520" y="29002"/>
                    <a:pt x="8520" y="29036"/>
                  </a:cubicBezTo>
                  <a:lnTo>
                    <a:pt x="8520" y="29151"/>
                  </a:lnTo>
                  <a:lnTo>
                    <a:pt x="165" y="58357"/>
                  </a:lnTo>
                  <a:cubicBezTo>
                    <a:pt x="-481" y="60614"/>
                    <a:pt x="826" y="62968"/>
                    <a:pt x="3083" y="63614"/>
                  </a:cubicBezTo>
                  <a:cubicBezTo>
                    <a:pt x="3463" y="63722"/>
                    <a:pt x="3856" y="63778"/>
                    <a:pt x="4251" y="63778"/>
                  </a:cubicBezTo>
                  <a:lnTo>
                    <a:pt x="8503" y="63778"/>
                  </a:lnTo>
                  <a:lnTo>
                    <a:pt x="8503" y="97899"/>
                  </a:lnTo>
                  <a:lnTo>
                    <a:pt x="59525" y="97899"/>
                  </a:lnTo>
                  <a:lnTo>
                    <a:pt x="59525" y="63761"/>
                  </a:lnTo>
                  <a:lnTo>
                    <a:pt x="63777" y="63761"/>
                  </a:lnTo>
                  <a:cubicBezTo>
                    <a:pt x="66125" y="63761"/>
                    <a:pt x="68029" y="61857"/>
                    <a:pt x="68029" y="59509"/>
                  </a:cubicBezTo>
                  <a:cubicBezTo>
                    <a:pt x="68029" y="59116"/>
                    <a:pt x="67974" y="58726"/>
                    <a:pt x="67867" y="58348"/>
                  </a:cubicBezTo>
                  <a:close/>
                  <a:moveTo>
                    <a:pt x="17002" y="63761"/>
                  </a:moveTo>
                  <a:lnTo>
                    <a:pt x="29758" y="63761"/>
                  </a:lnTo>
                  <a:lnTo>
                    <a:pt x="29758" y="89395"/>
                  </a:lnTo>
                  <a:lnTo>
                    <a:pt x="17002" y="89395"/>
                  </a:lnTo>
                  <a:close/>
                  <a:moveTo>
                    <a:pt x="51017" y="89378"/>
                  </a:moveTo>
                  <a:lnTo>
                    <a:pt x="38262" y="89378"/>
                  </a:lnTo>
                  <a:lnTo>
                    <a:pt x="38262" y="63761"/>
                  </a:lnTo>
                  <a:lnTo>
                    <a:pt x="51017" y="63761"/>
                  </a:ln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8" name="Volný tvar: obrazec 97">
              <a:extLst>
                <a:ext uri="{FF2B5EF4-FFF2-40B4-BE49-F238E27FC236}">
                  <a16:creationId xmlns:a16="http://schemas.microsoft.com/office/drawing/2014/main" id="{4DD6E2B9-8103-438F-C4A3-9EE808B6055F}"/>
                </a:ext>
              </a:extLst>
            </p:cNvPr>
            <p:cNvSpPr/>
            <p:nvPr/>
          </p:nvSpPr>
          <p:spPr>
            <a:xfrm>
              <a:off x="10293994" y="3547421"/>
              <a:ext cx="42518" cy="42518"/>
            </a:xfrm>
            <a:custGeom>
              <a:avLst/>
              <a:gdLst>
                <a:gd name="connsiteX0" fmla="*/ 21259 w 42518"/>
                <a:gd name="connsiteY0" fmla="*/ 42518 h 42518"/>
                <a:gd name="connsiteX1" fmla="*/ 42518 w 42518"/>
                <a:gd name="connsiteY1" fmla="*/ 21259 h 42518"/>
                <a:gd name="connsiteX2" fmla="*/ 21259 w 42518"/>
                <a:gd name="connsiteY2" fmla="*/ 0 h 42518"/>
                <a:gd name="connsiteX3" fmla="*/ 0 w 42518"/>
                <a:gd name="connsiteY3" fmla="*/ 21259 h 42518"/>
                <a:gd name="connsiteX4" fmla="*/ 21259 w 42518"/>
                <a:gd name="connsiteY4" fmla="*/ 42518 h 42518"/>
                <a:gd name="connsiteX5" fmla="*/ 21259 w 42518"/>
                <a:gd name="connsiteY5" fmla="*/ 8504 h 42518"/>
                <a:gd name="connsiteX6" fmla="*/ 34015 w 42518"/>
                <a:gd name="connsiteY6" fmla="*/ 21259 h 42518"/>
                <a:gd name="connsiteX7" fmla="*/ 21259 w 42518"/>
                <a:gd name="connsiteY7" fmla="*/ 34015 h 42518"/>
                <a:gd name="connsiteX8" fmla="*/ 8504 w 42518"/>
                <a:gd name="connsiteY8" fmla="*/ 21259 h 42518"/>
                <a:gd name="connsiteX9" fmla="*/ 21246 w 42518"/>
                <a:gd name="connsiteY9" fmla="*/ 8491 h 42518"/>
                <a:gd name="connsiteX10" fmla="*/ 21259 w 42518"/>
                <a:gd name="connsiteY10" fmla="*/ 8491 h 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18" h="42518">
                  <a:moveTo>
                    <a:pt x="21259" y="42518"/>
                  </a:moveTo>
                  <a:cubicBezTo>
                    <a:pt x="33000" y="42518"/>
                    <a:pt x="42518" y="33000"/>
                    <a:pt x="42518" y="21259"/>
                  </a:cubicBezTo>
                  <a:cubicBezTo>
                    <a:pt x="42518" y="9518"/>
                    <a:pt x="33000" y="0"/>
                    <a:pt x="21259" y="0"/>
                  </a:cubicBezTo>
                  <a:cubicBezTo>
                    <a:pt x="9518" y="0"/>
                    <a:pt x="0" y="9518"/>
                    <a:pt x="0" y="21259"/>
                  </a:cubicBezTo>
                  <a:cubicBezTo>
                    <a:pt x="0" y="33000"/>
                    <a:pt x="9518" y="42518"/>
                    <a:pt x="21259" y="42518"/>
                  </a:cubicBezTo>
                  <a:close/>
                  <a:moveTo>
                    <a:pt x="21259" y="8504"/>
                  </a:moveTo>
                  <a:cubicBezTo>
                    <a:pt x="28304" y="8504"/>
                    <a:pt x="34015" y="14214"/>
                    <a:pt x="34015" y="21259"/>
                  </a:cubicBezTo>
                  <a:cubicBezTo>
                    <a:pt x="34015" y="28304"/>
                    <a:pt x="28304" y="34015"/>
                    <a:pt x="21259" y="34015"/>
                  </a:cubicBezTo>
                  <a:cubicBezTo>
                    <a:pt x="14214" y="34015"/>
                    <a:pt x="8504" y="28304"/>
                    <a:pt x="8504" y="21259"/>
                  </a:cubicBezTo>
                  <a:cubicBezTo>
                    <a:pt x="8496" y="14214"/>
                    <a:pt x="14202" y="8498"/>
                    <a:pt x="21246" y="8491"/>
                  </a:cubicBezTo>
                  <a:cubicBezTo>
                    <a:pt x="21251" y="8491"/>
                    <a:pt x="21255" y="8491"/>
                    <a:pt x="21259" y="8491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9" name="Volný tvar: obrazec 98">
              <a:extLst>
                <a:ext uri="{FF2B5EF4-FFF2-40B4-BE49-F238E27FC236}">
                  <a16:creationId xmlns:a16="http://schemas.microsoft.com/office/drawing/2014/main" id="{28105A40-B10E-0203-4E00-9FA29D80418D}"/>
                </a:ext>
              </a:extLst>
            </p:cNvPr>
            <p:cNvSpPr/>
            <p:nvPr/>
          </p:nvSpPr>
          <p:spPr>
            <a:xfrm>
              <a:off x="10010913" y="3441072"/>
              <a:ext cx="357013" cy="233190"/>
            </a:xfrm>
            <a:custGeom>
              <a:avLst/>
              <a:gdLst>
                <a:gd name="connsiteX0" fmla="*/ 355678 w 357013"/>
                <a:gd name="connsiteY0" fmla="*/ 212777 h 233190"/>
                <a:gd name="connsiteX1" fmla="*/ 339742 w 357013"/>
                <a:gd name="connsiteY1" fmla="*/ 174477 h 233190"/>
                <a:gd name="connsiteX2" fmla="*/ 339317 w 357013"/>
                <a:gd name="connsiteY2" fmla="*/ 173686 h 233190"/>
                <a:gd name="connsiteX3" fmla="*/ 320434 w 357013"/>
                <a:gd name="connsiteY3" fmla="*/ 157890 h 233190"/>
                <a:gd name="connsiteX4" fmla="*/ 303878 w 357013"/>
                <a:gd name="connsiteY4" fmla="*/ 153566 h 233190"/>
                <a:gd name="connsiteX5" fmla="*/ 300455 w 357013"/>
                <a:gd name="connsiteY5" fmla="*/ 153443 h 233190"/>
                <a:gd name="connsiteX6" fmla="*/ 278469 w 357013"/>
                <a:gd name="connsiteY6" fmla="*/ 153443 h 233190"/>
                <a:gd name="connsiteX7" fmla="*/ 258953 w 357013"/>
                <a:gd name="connsiteY7" fmla="*/ 124649 h 233190"/>
                <a:gd name="connsiteX8" fmla="*/ 258685 w 357013"/>
                <a:gd name="connsiteY8" fmla="*/ 118535 h 233190"/>
                <a:gd name="connsiteX9" fmla="*/ 240202 w 357013"/>
                <a:gd name="connsiteY9" fmla="*/ 32223 h 233190"/>
                <a:gd name="connsiteX10" fmla="*/ 235636 w 357013"/>
                <a:gd name="connsiteY10" fmla="*/ 23294 h 233190"/>
                <a:gd name="connsiteX11" fmla="*/ 207935 w 357013"/>
                <a:gd name="connsiteY11" fmla="*/ 3973 h 233190"/>
                <a:gd name="connsiteX12" fmla="*/ 166037 w 357013"/>
                <a:gd name="connsiteY12" fmla="*/ 3973 h 233190"/>
                <a:gd name="connsiteX13" fmla="*/ 138115 w 357013"/>
                <a:gd name="connsiteY13" fmla="*/ 23485 h 233190"/>
                <a:gd name="connsiteX14" fmla="*/ 133625 w 357013"/>
                <a:gd name="connsiteY14" fmla="*/ 32537 h 233190"/>
                <a:gd name="connsiteX15" fmla="*/ 122868 w 357013"/>
                <a:gd name="connsiteY15" fmla="*/ 82820 h 233190"/>
                <a:gd name="connsiteX16" fmla="*/ 122826 w 357013"/>
                <a:gd name="connsiteY16" fmla="*/ 82862 h 233190"/>
                <a:gd name="connsiteX17" fmla="*/ 122783 w 357013"/>
                <a:gd name="connsiteY17" fmla="*/ 82820 h 233190"/>
                <a:gd name="connsiteX18" fmla="*/ 117043 w 357013"/>
                <a:gd name="connsiteY18" fmla="*/ 32945 h 233190"/>
                <a:gd name="connsiteX19" fmla="*/ 116899 w 357013"/>
                <a:gd name="connsiteY19" fmla="*/ 32235 h 233190"/>
                <a:gd name="connsiteX20" fmla="*/ 112332 w 357013"/>
                <a:gd name="connsiteY20" fmla="*/ 23306 h 233190"/>
                <a:gd name="connsiteX21" fmla="*/ 84631 w 357013"/>
                <a:gd name="connsiteY21" fmla="*/ 3986 h 233190"/>
                <a:gd name="connsiteX22" fmla="*/ 63606 w 357013"/>
                <a:gd name="connsiteY22" fmla="*/ 2 h 233190"/>
                <a:gd name="connsiteX23" fmla="*/ 42734 w 357013"/>
                <a:gd name="connsiteY23" fmla="*/ 3965 h 233190"/>
                <a:gd name="connsiteX24" fmla="*/ 14812 w 357013"/>
                <a:gd name="connsiteY24" fmla="*/ 23485 h 233190"/>
                <a:gd name="connsiteX25" fmla="*/ 10398 w 357013"/>
                <a:gd name="connsiteY25" fmla="*/ 32231 h 233190"/>
                <a:gd name="connsiteX26" fmla="*/ 377 w 357013"/>
                <a:gd name="connsiteY26" fmla="*/ 118756 h 233190"/>
                <a:gd name="connsiteX27" fmla="*/ 9506 w 357013"/>
                <a:gd name="connsiteY27" fmla="*/ 138638 h 233190"/>
                <a:gd name="connsiteX28" fmla="*/ 11287 w 357013"/>
                <a:gd name="connsiteY28" fmla="*/ 139033 h 233190"/>
                <a:gd name="connsiteX29" fmla="*/ 15534 w 357013"/>
                <a:gd name="connsiteY29" fmla="*/ 134777 h 233190"/>
                <a:gd name="connsiteX30" fmla="*/ 13073 w 357013"/>
                <a:gd name="connsiteY30" fmla="*/ 130925 h 233190"/>
                <a:gd name="connsiteX31" fmla="*/ 8800 w 357013"/>
                <a:gd name="connsiteY31" fmla="*/ 119913 h 233190"/>
                <a:gd name="connsiteX32" fmla="*/ 18660 w 357013"/>
                <a:gd name="connsiteY32" fmla="*/ 34285 h 233190"/>
                <a:gd name="connsiteX33" fmla="*/ 21406 w 357013"/>
                <a:gd name="connsiteY33" fmla="*/ 28838 h 233190"/>
                <a:gd name="connsiteX34" fmla="*/ 45697 w 357013"/>
                <a:gd name="connsiteY34" fmla="*/ 11912 h 233190"/>
                <a:gd name="connsiteX35" fmla="*/ 63606 w 357013"/>
                <a:gd name="connsiteY35" fmla="*/ 8485 h 233190"/>
                <a:gd name="connsiteX36" fmla="*/ 81664 w 357013"/>
                <a:gd name="connsiteY36" fmla="*/ 11933 h 233190"/>
                <a:gd name="connsiteX37" fmla="*/ 105742 w 357013"/>
                <a:gd name="connsiteY37" fmla="*/ 28651 h 233190"/>
                <a:gd name="connsiteX38" fmla="*/ 108646 w 357013"/>
                <a:gd name="connsiteY38" fmla="*/ 34285 h 233190"/>
                <a:gd name="connsiteX39" fmla="*/ 117256 w 357013"/>
                <a:gd name="connsiteY39" fmla="*/ 109070 h 233190"/>
                <a:gd name="connsiteX40" fmla="*/ 115185 w 357013"/>
                <a:gd name="connsiteY40" fmla="*/ 118756 h 233190"/>
                <a:gd name="connsiteX41" fmla="*/ 124314 w 357013"/>
                <a:gd name="connsiteY41" fmla="*/ 138638 h 233190"/>
                <a:gd name="connsiteX42" fmla="*/ 126095 w 357013"/>
                <a:gd name="connsiteY42" fmla="*/ 139033 h 233190"/>
                <a:gd name="connsiteX43" fmla="*/ 130343 w 357013"/>
                <a:gd name="connsiteY43" fmla="*/ 134777 h 233190"/>
                <a:gd name="connsiteX44" fmla="*/ 127881 w 357013"/>
                <a:gd name="connsiteY44" fmla="*/ 130925 h 233190"/>
                <a:gd name="connsiteX45" fmla="*/ 123540 w 357013"/>
                <a:gd name="connsiteY45" fmla="*/ 120317 h 233190"/>
                <a:gd name="connsiteX46" fmla="*/ 141882 w 357013"/>
                <a:gd name="connsiteY46" fmla="*/ 34612 h 233190"/>
                <a:gd name="connsiteX47" fmla="*/ 144727 w 357013"/>
                <a:gd name="connsiteY47" fmla="*/ 28838 h 233190"/>
                <a:gd name="connsiteX48" fmla="*/ 169018 w 357013"/>
                <a:gd name="connsiteY48" fmla="*/ 11912 h 233190"/>
                <a:gd name="connsiteX49" fmla="*/ 204984 w 357013"/>
                <a:gd name="connsiteY49" fmla="*/ 11933 h 233190"/>
                <a:gd name="connsiteX50" fmla="*/ 229045 w 357013"/>
                <a:gd name="connsiteY50" fmla="*/ 28651 h 233190"/>
                <a:gd name="connsiteX51" fmla="*/ 231975 w 357013"/>
                <a:gd name="connsiteY51" fmla="*/ 34310 h 233190"/>
                <a:gd name="connsiteX52" fmla="*/ 250338 w 357013"/>
                <a:gd name="connsiteY52" fmla="*/ 120095 h 233190"/>
                <a:gd name="connsiteX53" fmla="*/ 250509 w 357013"/>
                <a:gd name="connsiteY53" fmla="*/ 124866 h 233190"/>
                <a:gd name="connsiteX54" fmla="*/ 250445 w 357013"/>
                <a:gd name="connsiteY54" fmla="*/ 125193 h 233190"/>
                <a:gd name="connsiteX55" fmla="*/ 246036 w 357013"/>
                <a:gd name="connsiteY55" fmla="*/ 130921 h 233190"/>
                <a:gd name="connsiteX56" fmla="*/ 243959 w 357013"/>
                <a:gd name="connsiteY56" fmla="*/ 136565 h 233190"/>
                <a:gd name="connsiteX57" fmla="*/ 249603 w 357013"/>
                <a:gd name="connsiteY57" fmla="*/ 138642 h 233190"/>
                <a:gd name="connsiteX58" fmla="*/ 255313 w 357013"/>
                <a:gd name="connsiteY58" fmla="*/ 134428 h 233190"/>
                <a:gd name="connsiteX59" fmla="*/ 272703 w 357013"/>
                <a:gd name="connsiteY59" fmla="*/ 160080 h 233190"/>
                <a:gd name="connsiteX60" fmla="*/ 276224 w 357013"/>
                <a:gd name="connsiteY60" fmla="*/ 161946 h 233190"/>
                <a:gd name="connsiteX61" fmla="*/ 300459 w 357013"/>
                <a:gd name="connsiteY61" fmla="*/ 161946 h 233190"/>
                <a:gd name="connsiteX62" fmla="*/ 303295 w 357013"/>
                <a:gd name="connsiteY62" fmla="*/ 162053 h 233190"/>
                <a:gd name="connsiteX63" fmla="*/ 316714 w 357013"/>
                <a:gd name="connsiteY63" fmla="*/ 165531 h 233190"/>
                <a:gd name="connsiteX64" fmla="*/ 332093 w 357013"/>
                <a:gd name="connsiteY64" fmla="*/ 178188 h 233190"/>
                <a:gd name="connsiteX65" fmla="*/ 348067 w 357013"/>
                <a:gd name="connsiteY65" fmla="*/ 216570 h 233190"/>
                <a:gd name="connsiteX66" fmla="*/ 344625 w 357013"/>
                <a:gd name="connsiteY66" fmla="*/ 224907 h 233190"/>
                <a:gd name="connsiteX67" fmla="*/ 344474 w 357013"/>
                <a:gd name="connsiteY67" fmla="*/ 224967 h 233190"/>
                <a:gd name="connsiteX68" fmla="*/ 342022 w 357013"/>
                <a:gd name="connsiteY68" fmla="*/ 230458 h 233190"/>
                <a:gd name="connsiteX69" fmla="*/ 346001 w 357013"/>
                <a:gd name="connsiteY69" fmla="*/ 233190 h 233190"/>
                <a:gd name="connsiteX70" fmla="*/ 347531 w 357013"/>
                <a:gd name="connsiteY70" fmla="*/ 232905 h 233190"/>
                <a:gd name="connsiteX71" fmla="*/ 356499 w 357013"/>
                <a:gd name="connsiteY71" fmla="*/ 223075 h 233190"/>
                <a:gd name="connsiteX72" fmla="*/ 355678 w 357013"/>
                <a:gd name="connsiteY72" fmla="*/ 212777 h 23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57013" h="233190">
                  <a:moveTo>
                    <a:pt x="355678" y="212777"/>
                  </a:moveTo>
                  <a:lnTo>
                    <a:pt x="339742" y="174477"/>
                  </a:lnTo>
                  <a:cubicBezTo>
                    <a:pt x="339623" y="174201"/>
                    <a:pt x="339481" y="173937"/>
                    <a:pt x="339317" y="173686"/>
                  </a:cubicBezTo>
                  <a:cubicBezTo>
                    <a:pt x="334447" y="166920"/>
                    <a:pt x="327954" y="161488"/>
                    <a:pt x="320434" y="157890"/>
                  </a:cubicBezTo>
                  <a:cubicBezTo>
                    <a:pt x="315245" y="155396"/>
                    <a:pt x="309624" y="153928"/>
                    <a:pt x="303878" y="153566"/>
                  </a:cubicBezTo>
                  <a:cubicBezTo>
                    <a:pt x="302721" y="153489"/>
                    <a:pt x="301565" y="153443"/>
                    <a:pt x="300455" y="153443"/>
                  </a:cubicBezTo>
                  <a:lnTo>
                    <a:pt x="278469" y="153443"/>
                  </a:lnTo>
                  <a:lnTo>
                    <a:pt x="258953" y="124649"/>
                  </a:lnTo>
                  <a:cubicBezTo>
                    <a:pt x="259101" y="122607"/>
                    <a:pt x="259011" y="120556"/>
                    <a:pt x="258685" y="118535"/>
                  </a:cubicBezTo>
                  <a:lnTo>
                    <a:pt x="240202" y="32223"/>
                  </a:lnTo>
                  <a:cubicBezTo>
                    <a:pt x="239254" y="28986"/>
                    <a:pt x="237705" y="25957"/>
                    <a:pt x="235636" y="23294"/>
                  </a:cubicBezTo>
                  <a:cubicBezTo>
                    <a:pt x="228204" y="14593"/>
                    <a:pt x="218667" y="7942"/>
                    <a:pt x="207935" y="3973"/>
                  </a:cubicBezTo>
                  <a:cubicBezTo>
                    <a:pt x="194471" y="-1324"/>
                    <a:pt x="179501" y="-1324"/>
                    <a:pt x="166037" y="3973"/>
                  </a:cubicBezTo>
                  <a:cubicBezTo>
                    <a:pt x="155207" y="7969"/>
                    <a:pt x="145590" y="14689"/>
                    <a:pt x="138115" y="23485"/>
                  </a:cubicBezTo>
                  <a:cubicBezTo>
                    <a:pt x="136059" y="26191"/>
                    <a:pt x="134535" y="29263"/>
                    <a:pt x="133625" y="32537"/>
                  </a:cubicBezTo>
                  <a:lnTo>
                    <a:pt x="122868" y="82820"/>
                  </a:lnTo>
                  <a:cubicBezTo>
                    <a:pt x="122868" y="82843"/>
                    <a:pt x="122849" y="82862"/>
                    <a:pt x="122826" y="82862"/>
                  </a:cubicBezTo>
                  <a:cubicBezTo>
                    <a:pt x="122802" y="82862"/>
                    <a:pt x="122783" y="82843"/>
                    <a:pt x="122783" y="82820"/>
                  </a:cubicBezTo>
                  <a:lnTo>
                    <a:pt x="117043" y="32945"/>
                  </a:lnTo>
                  <a:lnTo>
                    <a:pt x="116899" y="32235"/>
                  </a:lnTo>
                  <a:cubicBezTo>
                    <a:pt x="115950" y="28999"/>
                    <a:pt x="114402" y="25970"/>
                    <a:pt x="112332" y="23306"/>
                  </a:cubicBezTo>
                  <a:cubicBezTo>
                    <a:pt x="104901" y="14606"/>
                    <a:pt x="95364" y="7954"/>
                    <a:pt x="84631" y="3986"/>
                  </a:cubicBezTo>
                  <a:cubicBezTo>
                    <a:pt x="77916" y="1416"/>
                    <a:pt x="70796" y="67"/>
                    <a:pt x="63606" y="2"/>
                  </a:cubicBezTo>
                  <a:cubicBezTo>
                    <a:pt x="56468" y="72"/>
                    <a:pt x="49400" y="1414"/>
                    <a:pt x="42734" y="3965"/>
                  </a:cubicBezTo>
                  <a:cubicBezTo>
                    <a:pt x="31903" y="7963"/>
                    <a:pt x="22286" y="14686"/>
                    <a:pt x="14812" y="23485"/>
                  </a:cubicBezTo>
                  <a:cubicBezTo>
                    <a:pt x="12813" y="26102"/>
                    <a:pt x="11316" y="29068"/>
                    <a:pt x="10398" y="32231"/>
                  </a:cubicBezTo>
                  <a:lnTo>
                    <a:pt x="377" y="118756"/>
                  </a:lnTo>
                  <a:cubicBezTo>
                    <a:pt x="-1549" y="130806"/>
                    <a:pt x="4276" y="136218"/>
                    <a:pt x="9506" y="138638"/>
                  </a:cubicBezTo>
                  <a:cubicBezTo>
                    <a:pt x="10063" y="138898"/>
                    <a:pt x="10671" y="139033"/>
                    <a:pt x="11287" y="139033"/>
                  </a:cubicBezTo>
                  <a:cubicBezTo>
                    <a:pt x="13635" y="139031"/>
                    <a:pt x="15537" y="137125"/>
                    <a:pt x="15534" y="134777"/>
                  </a:cubicBezTo>
                  <a:cubicBezTo>
                    <a:pt x="15532" y="133124"/>
                    <a:pt x="14572" y="131621"/>
                    <a:pt x="13073" y="130925"/>
                  </a:cubicBezTo>
                  <a:cubicBezTo>
                    <a:pt x="10296" y="129649"/>
                    <a:pt x="7613" y="127345"/>
                    <a:pt x="8800" y="119913"/>
                  </a:cubicBezTo>
                  <a:lnTo>
                    <a:pt x="18660" y="34285"/>
                  </a:lnTo>
                  <a:cubicBezTo>
                    <a:pt x="19259" y="32326"/>
                    <a:pt x="20187" y="30484"/>
                    <a:pt x="21406" y="28838"/>
                  </a:cubicBezTo>
                  <a:cubicBezTo>
                    <a:pt x="27919" y="21208"/>
                    <a:pt x="36284" y="15379"/>
                    <a:pt x="45697" y="11912"/>
                  </a:cubicBezTo>
                  <a:cubicBezTo>
                    <a:pt x="51416" y="9715"/>
                    <a:pt x="57480" y="8555"/>
                    <a:pt x="63606" y="8485"/>
                  </a:cubicBezTo>
                  <a:cubicBezTo>
                    <a:pt x="69783" y="8550"/>
                    <a:pt x="75898" y="9718"/>
                    <a:pt x="81664" y="11933"/>
                  </a:cubicBezTo>
                  <a:cubicBezTo>
                    <a:pt x="90982" y="15364"/>
                    <a:pt x="99270" y="21118"/>
                    <a:pt x="105742" y="28651"/>
                  </a:cubicBezTo>
                  <a:cubicBezTo>
                    <a:pt x="107036" y="30342"/>
                    <a:pt x="108019" y="32250"/>
                    <a:pt x="108646" y="34285"/>
                  </a:cubicBezTo>
                  <a:lnTo>
                    <a:pt x="117256" y="109070"/>
                  </a:lnTo>
                  <a:lnTo>
                    <a:pt x="115185" y="118756"/>
                  </a:lnTo>
                  <a:cubicBezTo>
                    <a:pt x="113259" y="130806"/>
                    <a:pt x="119084" y="136218"/>
                    <a:pt x="124314" y="138638"/>
                  </a:cubicBezTo>
                  <a:cubicBezTo>
                    <a:pt x="124872" y="138898"/>
                    <a:pt x="125480" y="139033"/>
                    <a:pt x="126095" y="139033"/>
                  </a:cubicBezTo>
                  <a:cubicBezTo>
                    <a:pt x="128444" y="139031"/>
                    <a:pt x="130345" y="137125"/>
                    <a:pt x="130343" y="134777"/>
                  </a:cubicBezTo>
                  <a:cubicBezTo>
                    <a:pt x="130340" y="133124"/>
                    <a:pt x="129381" y="131621"/>
                    <a:pt x="127881" y="130925"/>
                  </a:cubicBezTo>
                  <a:cubicBezTo>
                    <a:pt x="125105" y="129649"/>
                    <a:pt x="122422" y="127345"/>
                    <a:pt x="123540" y="120317"/>
                  </a:cubicBezTo>
                  <a:lnTo>
                    <a:pt x="141882" y="34612"/>
                  </a:lnTo>
                  <a:cubicBezTo>
                    <a:pt x="142475" y="32532"/>
                    <a:pt x="143439" y="30576"/>
                    <a:pt x="144727" y="28838"/>
                  </a:cubicBezTo>
                  <a:cubicBezTo>
                    <a:pt x="151240" y="21208"/>
                    <a:pt x="159604" y="15379"/>
                    <a:pt x="169018" y="11912"/>
                  </a:cubicBezTo>
                  <a:cubicBezTo>
                    <a:pt x="180571" y="7335"/>
                    <a:pt x="193436" y="7343"/>
                    <a:pt x="204984" y="11933"/>
                  </a:cubicBezTo>
                  <a:cubicBezTo>
                    <a:pt x="214297" y="15367"/>
                    <a:pt x="222579" y="21121"/>
                    <a:pt x="229045" y="28651"/>
                  </a:cubicBezTo>
                  <a:cubicBezTo>
                    <a:pt x="230351" y="30348"/>
                    <a:pt x="231343" y="32264"/>
                    <a:pt x="231975" y="34310"/>
                  </a:cubicBezTo>
                  <a:lnTo>
                    <a:pt x="250338" y="120095"/>
                  </a:lnTo>
                  <a:cubicBezTo>
                    <a:pt x="250620" y="121670"/>
                    <a:pt x="250677" y="123276"/>
                    <a:pt x="250509" y="124866"/>
                  </a:cubicBezTo>
                  <a:cubicBezTo>
                    <a:pt x="250483" y="124977"/>
                    <a:pt x="250462" y="125083"/>
                    <a:pt x="250445" y="125193"/>
                  </a:cubicBezTo>
                  <a:cubicBezTo>
                    <a:pt x="250141" y="127768"/>
                    <a:pt x="248447" y="129968"/>
                    <a:pt x="246036" y="130921"/>
                  </a:cubicBezTo>
                  <a:cubicBezTo>
                    <a:pt x="243903" y="131906"/>
                    <a:pt x="242973" y="134433"/>
                    <a:pt x="243959" y="136565"/>
                  </a:cubicBezTo>
                  <a:cubicBezTo>
                    <a:pt x="244944" y="138697"/>
                    <a:pt x="247471" y="139627"/>
                    <a:pt x="249603" y="138642"/>
                  </a:cubicBezTo>
                  <a:cubicBezTo>
                    <a:pt x="251785" y="137661"/>
                    <a:pt x="253732" y="136224"/>
                    <a:pt x="255313" y="134428"/>
                  </a:cubicBezTo>
                  <a:lnTo>
                    <a:pt x="272703" y="160080"/>
                  </a:lnTo>
                  <a:cubicBezTo>
                    <a:pt x="273494" y="161247"/>
                    <a:pt x="274813" y="161947"/>
                    <a:pt x="276224" y="161946"/>
                  </a:cubicBezTo>
                  <a:lnTo>
                    <a:pt x="300459" y="161946"/>
                  </a:lnTo>
                  <a:cubicBezTo>
                    <a:pt x="301378" y="161946"/>
                    <a:pt x="302343" y="161985"/>
                    <a:pt x="303295" y="162053"/>
                  </a:cubicBezTo>
                  <a:cubicBezTo>
                    <a:pt x="307950" y="162337"/>
                    <a:pt x="312507" y="163518"/>
                    <a:pt x="316714" y="165531"/>
                  </a:cubicBezTo>
                  <a:cubicBezTo>
                    <a:pt x="322796" y="168433"/>
                    <a:pt x="328076" y="172778"/>
                    <a:pt x="332093" y="178188"/>
                  </a:cubicBezTo>
                  <a:lnTo>
                    <a:pt x="348067" y="216570"/>
                  </a:lnTo>
                  <a:cubicBezTo>
                    <a:pt x="349419" y="219822"/>
                    <a:pt x="347878" y="223555"/>
                    <a:pt x="344625" y="224907"/>
                  </a:cubicBezTo>
                  <a:cubicBezTo>
                    <a:pt x="344575" y="224928"/>
                    <a:pt x="344525" y="224948"/>
                    <a:pt x="344474" y="224967"/>
                  </a:cubicBezTo>
                  <a:cubicBezTo>
                    <a:pt x="342281" y="225806"/>
                    <a:pt x="341183" y="228264"/>
                    <a:pt x="342022" y="230458"/>
                  </a:cubicBezTo>
                  <a:cubicBezTo>
                    <a:pt x="342653" y="232106"/>
                    <a:pt x="344236" y="233193"/>
                    <a:pt x="346001" y="233190"/>
                  </a:cubicBezTo>
                  <a:cubicBezTo>
                    <a:pt x="346524" y="233189"/>
                    <a:pt x="347043" y="233093"/>
                    <a:pt x="347531" y="232905"/>
                  </a:cubicBezTo>
                  <a:cubicBezTo>
                    <a:pt x="351906" y="231230"/>
                    <a:pt x="355231" y="227585"/>
                    <a:pt x="356499" y="223075"/>
                  </a:cubicBezTo>
                  <a:cubicBezTo>
                    <a:pt x="357400" y="219649"/>
                    <a:pt x="357111" y="216017"/>
                    <a:pt x="355678" y="212777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aphicFrame>
        <p:nvGraphicFramePr>
          <p:cNvPr id="14" name="Tabulka 19">
            <a:extLst>
              <a:ext uri="{FF2B5EF4-FFF2-40B4-BE49-F238E27FC236}">
                <a16:creationId xmlns:a16="http://schemas.microsoft.com/office/drawing/2014/main" id="{C7AD57AD-0831-5B77-0DE6-438661279FEE}"/>
              </a:ext>
            </a:extLst>
          </p:cNvPr>
          <p:cNvGraphicFramePr>
            <a:graphicFrameLocks noGrp="1"/>
          </p:cNvGraphicFramePr>
          <p:nvPr/>
        </p:nvGraphicFramePr>
        <p:xfrm>
          <a:off x="6148077" y="3717032"/>
          <a:ext cx="5802244" cy="366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892">
                  <a:extLst>
                    <a:ext uri="{9D8B030D-6E8A-4147-A177-3AD203B41FA5}">
                      <a16:colId xmlns:a16="http://schemas.microsoft.com/office/drawing/2014/main" val="343504174"/>
                    </a:ext>
                  </a:extLst>
                </a:gridCol>
                <a:gridCol w="828892">
                  <a:extLst>
                    <a:ext uri="{9D8B030D-6E8A-4147-A177-3AD203B41FA5}">
                      <a16:colId xmlns:a16="http://schemas.microsoft.com/office/drawing/2014/main" val="1960363514"/>
                    </a:ext>
                  </a:extLst>
                </a:gridCol>
                <a:gridCol w="828892">
                  <a:extLst>
                    <a:ext uri="{9D8B030D-6E8A-4147-A177-3AD203B41FA5}">
                      <a16:colId xmlns:a16="http://schemas.microsoft.com/office/drawing/2014/main" val="2235657622"/>
                    </a:ext>
                  </a:extLst>
                </a:gridCol>
                <a:gridCol w="828892">
                  <a:extLst>
                    <a:ext uri="{9D8B030D-6E8A-4147-A177-3AD203B41FA5}">
                      <a16:colId xmlns:a16="http://schemas.microsoft.com/office/drawing/2014/main" val="511061156"/>
                    </a:ext>
                  </a:extLst>
                </a:gridCol>
                <a:gridCol w="828892">
                  <a:extLst>
                    <a:ext uri="{9D8B030D-6E8A-4147-A177-3AD203B41FA5}">
                      <a16:colId xmlns:a16="http://schemas.microsoft.com/office/drawing/2014/main" val="849148735"/>
                    </a:ext>
                  </a:extLst>
                </a:gridCol>
                <a:gridCol w="828892">
                  <a:extLst>
                    <a:ext uri="{9D8B030D-6E8A-4147-A177-3AD203B41FA5}">
                      <a16:colId xmlns:a16="http://schemas.microsoft.com/office/drawing/2014/main" val="2332131085"/>
                    </a:ext>
                  </a:extLst>
                </a:gridCol>
                <a:gridCol w="828892">
                  <a:extLst>
                    <a:ext uri="{9D8B030D-6E8A-4147-A177-3AD203B41FA5}">
                      <a16:colId xmlns:a16="http://schemas.microsoft.com/office/drawing/2014/main" val="59586495"/>
                    </a:ext>
                  </a:extLst>
                </a:gridCol>
              </a:tblGrid>
              <a:tr h="3663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Auto / motorka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Rekonstrukce bytu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Splacení jiné půjčky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Spotřební elektronika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Vybavení bytu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Bílé elektro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Běžná spotřeba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25784997"/>
                  </a:ext>
                </a:extLst>
              </a:tr>
            </a:tbl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7686DB57-9D27-2359-3DB8-49A82560117B}"/>
              </a:ext>
            </a:extLst>
          </p:cNvPr>
          <p:cNvGraphicFramePr/>
          <p:nvPr/>
        </p:nvGraphicFramePr>
        <p:xfrm>
          <a:off x="2851002" y="1632236"/>
          <a:ext cx="3468974" cy="230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:a16="http://schemas.microsoft.com/office/drawing/2014/main" id="{C3C57A26-2825-026E-A0C6-F54B7C7840DC}"/>
              </a:ext>
            </a:extLst>
          </p:cNvPr>
          <p:cNvSpPr txBox="1"/>
          <p:nvPr/>
        </p:nvSpPr>
        <p:spPr>
          <a:xfrm>
            <a:off x="3498306" y="1286935"/>
            <a:ext cx="2885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Počet poskytovatelů půjčky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97858A3-1DFC-0F55-0459-0B1142D71BD8}"/>
              </a:ext>
            </a:extLst>
          </p:cNvPr>
          <p:cNvSpPr txBox="1"/>
          <p:nvPr/>
        </p:nvSpPr>
        <p:spPr>
          <a:xfrm>
            <a:off x="227348" y="1649125"/>
            <a:ext cx="1248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0882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49 %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F7FAAB1-4A78-3322-68D2-96A03AC313D6}"/>
              </a:ext>
            </a:extLst>
          </p:cNvPr>
          <p:cNvSpPr txBox="1"/>
          <p:nvPr/>
        </p:nvSpPr>
        <p:spPr>
          <a:xfrm>
            <a:off x="1286375" y="1556792"/>
            <a:ext cx="15692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Lidí má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půjčku/nákup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 splátky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ED096DE-962F-2E98-C88B-DA540787915B}"/>
              </a:ext>
            </a:extLst>
          </p:cNvPr>
          <p:cNvSpPr txBox="1"/>
          <p:nvPr/>
        </p:nvSpPr>
        <p:spPr>
          <a:xfrm>
            <a:off x="227348" y="3055870"/>
            <a:ext cx="124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10 %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9B7578-86B6-DC76-62DF-23752799E892}"/>
              </a:ext>
            </a:extLst>
          </p:cNvPr>
          <p:cNvSpPr txBox="1"/>
          <p:nvPr/>
        </p:nvSpPr>
        <p:spPr>
          <a:xfrm>
            <a:off x="1286375" y="3025093"/>
            <a:ext cx="156926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Lidí má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a více půjček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A67442C-6F38-2D81-492F-49A7997AFD8C}"/>
              </a:ext>
            </a:extLst>
          </p:cNvPr>
          <p:cNvSpPr txBox="1"/>
          <p:nvPr/>
        </p:nvSpPr>
        <p:spPr>
          <a:xfrm>
            <a:off x="227348" y="2480996"/>
            <a:ext cx="12485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22 %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C80ACF8-6BF0-CB05-078C-33731A130674}"/>
              </a:ext>
            </a:extLst>
          </p:cNvPr>
          <p:cNvSpPr txBox="1"/>
          <p:nvPr/>
        </p:nvSpPr>
        <p:spPr>
          <a:xfrm>
            <a:off x="1286375" y="2588718"/>
            <a:ext cx="14169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Lidí má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půjčky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B57B75A7-055A-9E6A-F23F-1757DF49CB1D}"/>
              </a:ext>
            </a:extLst>
          </p:cNvPr>
          <p:cNvSpPr/>
          <p:nvPr/>
        </p:nvSpPr>
        <p:spPr>
          <a:xfrm>
            <a:off x="239610" y="1410817"/>
            <a:ext cx="2466949" cy="2570235"/>
          </a:xfrm>
          <a:prstGeom prst="rect">
            <a:avLst/>
          </a:prstGeom>
          <a:noFill/>
          <a:ln w="19050">
            <a:solidFill>
              <a:srgbClr val="D9D9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55A9623-1ABC-C57D-169E-32D119E8A0CC}"/>
              </a:ext>
            </a:extLst>
          </p:cNvPr>
          <p:cNvSpPr txBox="1"/>
          <p:nvPr/>
        </p:nvSpPr>
        <p:spPr>
          <a:xfrm>
            <a:off x="4801878" y="3854971"/>
            <a:ext cx="1393000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n=426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</a:t>
            </a:r>
            <a:r>
              <a:rPr lang="cs-CZ" sz="90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mají půjčku, nákup na splátky)*</a:t>
            </a:r>
            <a:endParaRPr lang="cs-CZ" sz="105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25423C4-F9EA-BBE2-A979-605B71315588}"/>
              </a:ext>
            </a:extLst>
          </p:cNvPr>
          <p:cNvSpPr txBox="1"/>
          <p:nvPr/>
        </p:nvSpPr>
        <p:spPr>
          <a:xfrm>
            <a:off x="10307015" y="4116705"/>
            <a:ext cx="1981673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sz="105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1000</a:t>
            </a:r>
            <a:endParaRPr kumimoji="0" lang="cs-CZ" sz="9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r>
              <a:rPr lang="cs-CZ" sz="90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Pozn.: Zobrazeny odpovědi &gt;5 %</a:t>
            </a:r>
            <a:endParaRPr lang="cs-CZ" sz="105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A269925C-ECC1-999B-413C-21E4CDA65128}"/>
              </a:ext>
            </a:extLst>
          </p:cNvPr>
          <p:cNvSpPr txBox="1"/>
          <p:nvPr/>
        </p:nvSpPr>
        <p:spPr>
          <a:xfrm>
            <a:off x="1413235" y="3589566"/>
            <a:ext cx="15166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sz="105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426 (mají půjčku, nákup na splátky)*</a:t>
            </a:r>
          </a:p>
        </p:txBody>
      </p: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E42C98E8-B9A6-41AE-8367-1694443BBBFF}"/>
              </a:ext>
            </a:extLst>
          </p:cNvPr>
          <p:cNvCxnSpPr/>
          <p:nvPr/>
        </p:nvCxnSpPr>
        <p:spPr>
          <a:xfrm>
            <a:off x="479483" y="2434245"/>
            <a:ext cx="169208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3CEE84E9-DCD1-4BCF-8D98-B65DBDE19BF6}"/>
              </a:ext>
            </a:extLst>
          </p:cNvPr>
          <p:cNvSpPr txBox="1"/>
          <p:nvPr/>
        </p:nvSpPr>
        <p:spPr>
          <a:xfrm>
            <a:off x="8056080" y="1286935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Předmět aktuální splátky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ovéPole 2">
            <a:extLst>
              <a:ext uri="{FF2B5EF4-FFF2-40B4-BE49-F238E27FC236}">
                <a16:creationId xmlns:a16="http://schemas.microsoft.com/office/drawing/2014/main" id="{D6600C0B-34E4-C8F3-E379-FD11EC1CB384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3E64763-9E64-17F9-4E58-56C32953BDD2}"/>
              </a:ext>
            </a:extLst>
          </p:cNvPr>
          <p:cNvSpPr txBox="1"/>
          <p:nvPr/>
        </p:nvSpPr>
        <p:spPr>
          <a:xfrm>
            <a:off x="10230940" y="1664388"/>
            <a:ext cx="21338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rgbClr val="0882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46 % </a:t>
            </a:r>
          </a:p>
          <a:p>
            <a:pPr algn="ctr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nesplácí nic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D063469-675C-FA60-7E23-F97761F99218}"/>
              </a:ext>
            </a:extLst>
          </p:cNvPr>
          <p:cNvSpPr txBox="1"/>
          <p:nvPr/>
        </p:nvSpPr>
        <p:spPr>
          <a:xfrm>
            <a:off x="177121" y="3708616"/>
            <a:ext cx="15166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Nevím 10 %</a:t>
            </a:r>
            <a:endParaRPr lang="cs-CZ" sz="1050" i="1" dirty="0">
              <a:solidFill>
                <a:srgbClr val="FFFFFF">
                  <a:lumMod val="50000"/>
                </a:srgb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42258A7-A81D-7E32-DA86-D4ACBBB7A1C3}"/>
              </a:ext>
            </a:extLst>
          </p:cNvPr>
          <p:cNvSpPr txBox="1"/>
          <p:nvPr/>
        </p:nvSpPr>
        <p:spPr>
          <a:xfrm>
            <a:off x="177121" y="4153612"/>
            <a:ext cx="3673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* Lidé, kteří nemají sjednanou hypotéku</a:t>
            </a:r>
            <a:endParaRPr lang="cs-CZ" sz="1400" b="1" dirty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78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9615898" cy="486000"/>
          </a:xfrm>
        </p:spPr>
        <p:txBody>
          <a:bodyPr>
            <a:normAutofit fontScale="90000"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NEDOSTATEK HOTOVOSTI JE STÁLE NEJČASTĚJŠÍM DŮVODEM PŮJČKY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12064410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Celková hodnota všech půjček je u populace nejčastěji 20 000 Kč nebo naopak vysoké částky nad 500 000 Kč. Nejčastějším důvodem pro půjčku je nedostatek hotovosti v moment nákupu.</a:t>
            </a: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227449"/>
            <a:ext cx="1058647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Pozn.: </a:t>
            </a:r>
            <a:r>
              <a:rPr lang="cs-CZ" dirty="0"/>
              <a:t>Respondenti nebrali v úvahu hypotéku či úvěr ze stavebního spoření</a:t>
            </a: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endParaRPr lang="cs-CZ" b="1" i="1" dirty="0">
              <a:solidFill>
                <a:srgbClr val="FFFFFF">
                  <a:lumMod val="50000"/>
                </a:srgbClr>
              </a:solidFill>
            </a:endParaRPr>
          </a:p>
          <a:p>
            <a:pPr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FS11. Proč jste si tuto půjčku / tyto půjčky vzal/a? FS14. Když sečtete hodnotu všech věcí, na které máte nyní půjčeno, kolik to je? Kolik jste si dohromady půjčil/a?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26031236-9A54-4891-BF86-5CB3D2F88B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923941"/>
              </p:ext>
            </p:extLst>
          </p:nvPr>
        </p:nvGraphicFramePr>
        <p:xfrm>
          <a:off x="133976" y="1557556"/>
          <a:ext cx="6617400" cy="2503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1" y="4126004"/>
            <a:ext cx="12200842" cy="1744369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0877218-F323-5BE0-A541-C3C2634457DB}"/>
              </a:ext>
            </a:extLst>
          </p:cNvPr>
          <p:cNvCxnSpPr/>
          <p:nvPr/>
        </p:nvCxnSpPr>
        <p:spPr>
          <a:xfrm>
            <a:off x="7774024" y="1618179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4698021" y="4134562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1154913" y="4560928"/>
            <a:ext cx="37634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Ženy (70 %) častěji než muži (55 %) si častěji půjčují kvůli nedostatku hotovosti. 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2503" y="4273731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F1838C89-8EC8-EC09-3640-4E0356116A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712230"/>
              </p:ext>
            </p:extLst>
          </p:nvPr>
        </p:nvGraphicFramePr>
        <p:xfrm>
          <a:off x="7642720" y="1517063"/>
          <a:ext cx="4703854" cy="249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ovéPole 23">
            <a:extLst>
              <a:ext uri="{FF2B5EF4-FFF2-40B4-BE49-F238E27FC236}">
                <a16:creationId xmlns:a16="http://schemas.microsoft.com/office/drawing/2014/main" id="{1F79F454-431B-C746-9564-E116706653E1}"/>
              </a:ext>
            </a:extLst>
          </p:cNvPr>
          <p:cNvSpPr txBox="1"/>
          <p:nvPr/>
        </p:nvSpPr>
        <p:spPr>
          <a:xfrm>
            <a:off x="6662725" y="5016816"/>
            <a:ext cx="3763483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Lidé s VŠ (32 %) a lidé s čistým </a:t>
            </a:r>
            <a:r>
              <a:rPr kumimoji="0" 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měs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příjmem domácnosti nad 60 </a:t>
            </a: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tis. Kč (33 %)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 častěji půjčují více než 500 tisíc Kč.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FBB70DF-53E6-B7F0-6590-75DCC6000948}"/>
              </a:ext>
            </a:extLst>
          </p:cNvPr>
          <p:cNvSpPr txBox="1"/>
          <p:nvPr/>
        </p:nvSpPr>
        <p:spPr>
          <a:xfrm>
            <a:off x="1141938" y="5076816"/>
            <a:ext cx="366466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Lidé se ZŠ a vyučením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(20 %) si častěji než ti s maturitou a VŠ půjčují kvůli tomu, že si nemohou ušetřit.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7A6A2EEA-D830-E0FC-6F0D-16A0FF7A36A1}"/>
              </a:ext>
            </a:extLst>
          </p:cNvPr>
          <p:cNvSpPr txBox="1"/>
          <p:nvPr/>
        </p:nvSpPr>
        <p:spPr>
          <a:xfrm>
            <a:off x="6662725" y="4475771"/>
            <a:ext cx="4365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Podobně to mají i lidé s čistým měsíčním příjmem domácnosti od 15 do 20 tisíc Kč (38 %).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8787EA9-C77A-7E7E-3971-74AA4FACB3BC}"/>
              </a:ext>
            </a:extLst>
          </p:cNvPr>
          <p:cNvSpPr txBox="1"/>
          <p:nvPr/>
        </p:nvSpPr>
        <p:spPr>
          <a:xfrm>
            <a:off x="2375677" y="1234678"/>
            <a:ext cx="172752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Důvody půjčky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76447DC-CCB6-394C-F7F8-D09F28EEBF2D}"/>
              </a:ext>
            </a:extLst>
          </p:cNvPr>
          <p:cNvSpPr txBox="1"/>
          <p:nvPr/>
        </p:nvSpPr>
        <p:spPr>
          <a:xfrm>
            <a:off x="7572164" y="1232756"/>
            <a:ext cx="32043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Celková hodnota všech půjček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9049CA35-4707-27C1-3F7B-BD070F66CC40}"/>
              </a:ext>
            </a:extLst>
          </p:cNvPr>
          <p:cNvSpPr/>
          <p:nvPr/>
        </p:nvSpPr>
        <p:spPr>
          <a:xfrm>
            <a:off x="7634910" y="1636381"/>
            <a:ext cx="3054335" cy="292006"/>
          </a:xfrm>
          <a:prstGeom prst="rect">
            <a:avLst/>
          </a:prstGeom>
          <a:noFill/>
          <a:ln w="19050">
            <a:solidFill>
              <a:srgbClr val="D9D9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4AF83E6-5681-A7AF-D100-048AB4C0088D}"/>
              </a:ext>
            </a:extLst>
          </p:cNvPr>
          <p:cNvSpPr txBox="1"/>
          <p:nvPr/>
        </p:nvSpPr>
        <p:spPr>
          <a:xfrm>
            <a:off x="5015880" y="3668519"/>
            <a:ext cx="1415949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n=426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(v současnosti něco splácejí)*</a:t>
            </a:r>
            <a:endParaRPr lang="cs-CZ" sz="105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B506D27-00C8-84E3-AA06-769842E5AA4A}"/>
              </a:ext>
            </a:extLst>
          </p:cNvPr>
          <p:cNvSpPr txBox="1"/>
          <p:nvPr/>
        </p:nvSpPr>
        <p:spPr>
          <a:xfrm>
            <a:off x="10642075" y="3668519"/>
            <a:ext cx="1415949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sz="105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426</a:t>
            </a:r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(v současnosti něco splácejí)*</a:t>
            </a:r>
            <a:endParaRPr lang="cs-CZ" sz="1050" dirty="0"/>
          </a:p>
        </p:txBody>
      </p:sp>
      <p:sp>
        <p:nvSpPr>
          <p:cNvPr id="20" name="TextovéPole 2">
            <a:extLst>
              <a:ext uri="{FF2B5EF4-FFF2-40B4-BE49-F238E27FC236}">
                <a16:creationId xmlns:a16="http://schemas.microsoft.com/office/drawing/2014/main" id="{7137DBB0-5D28-039D-B9C7-68495E8BC23B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83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D37E26A0-9221-819A-1126-57713A4D4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5870756"/>
              </p:ext>
            </p:extLst>
          </p:nvPr>
        </p:nvGraphicFramePr>
        <p:xfrm>
          <a:off x="-16281" y="3568349"/>
          <a:ext cx="4364345" cy="301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133208" cy="48600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BEZPEČNOST PŮJČEK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748057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Tři čtvrtiny Čechů s půjčkou považuje výši a počet svých půjček za bezpečný, 6 z 10 lidí se o svoji schopnost splácet neobává. 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089811"/>
            <a:ext cx="7036122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FS16. Považujete, nebo jste považoval/a celkovou výši a počet svých půjček, které nyní máte nebo jste měl/a sjednané, za bezpečný? FS20. Do jaké míry se obáváte nebo jste se obával/a, že nebudete schopen/schopna své půjčky splácet? </a:t>
            </a: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FS19. Jaká výše měsíčních splátek všech úvěrů vyjádřená jako procento celkových čistých měsíčních příjmů domácnosti je podle Vás ještě bezpečná? 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0877218-F323-5BE0-A541-C3C2634457DB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7706357" y="1386844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7790650" y="1996556"/>
            <a:ext cx="39584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Vysokoškoláci (88 %) častěji považují výši a počet svých půjček za bezpečné. Lidé se ZŠ své půjčky častěji (19 %) nepovažují za bezpečné.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Naopak lidé s vysokým čistým měsíčním příjmem domácnosti nad 60 tisíc Kč považují své půjčky častěji za bezpečné (88 %).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 schopnost spláce</a:t>
            </a: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t se častěji neobávají lidé s vysokoškolským titulem (74 %).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Častěji se také neobávají lidé z Prahy (41 %).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1F0F1961-4E96-76B5-8B5C-4807D287D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342192"/>
              </p:ext>
            </p:extLst>
          </p:nvPr>
        </p:nvGraphicFramePr>
        <p:xfrm>
          <a:off x="110259" y="1196752"/>
          <a:ext cx="4040693" cy="301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9648A441-0C20-5511-809A-E76D1E5E2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583456"/>
              </p:ext>
            </p:extLst>
          </p:nvPr>
        </p:nvGraphicFramePr>
        <p:xfrm>
          <a:off x="4440732" y="1965056"/>
          <a:ext cx="3440384" cy="3864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xtovéPole 20">
            <a:extLst>
              <a:ext uri="{FF2B5EF4-FFF2-40B4-BE49-F238E27FC236}">
                <a16:creationId xmlns:a16="http://schemas.microsoft.com/office/drawing/2014/main" id="{FF993936-97B1-DD2E-CA10-0467EBA255C3}"/>
              </a:ext>
            </a:extLst>
          </p:cNvPr>
          <p:cNvSpPr txBox="1"/>
          <p:nvPr/>
        </p:nvSpPr>
        <p:spPr>
          <a:xfrm>
            <a:off x="191344" y="1196752"/>
            <a:ext cx="404069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Výši svých půjček považuje za bezpečnou…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9077B24-D71F-01C7-5A10-F1A9E1BDCE20}"/>
              </a:ext>
            </a:extLst>
          </p:cNvPr>
          <p:cNvSpPr txBox="1"/>
          <p:nvPr/>
        </p:nvSpPr>
        <p:spPr>
          <a:xfrm>
            <a:off x="155340" y="3702514"/>
            <a:ext cx="399561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Obavy ze schopnosti splácet </a:t>
            </a:r>
            <a:r>
              <a:rPr kumimoji="0" lang="cs-CZ" sz="1600" b="1" i="0" u="sng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</a:t>
            </a:r>
            <a:r>
              <a:rPr kumimoji="0" lang="cs-CZ" sz="1600" b="1" i="0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…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7FC50AC-1EA2-FB8B-AA45-EF6FE1682FFB}"/>
              </a:ext>
            </a:extLst>
          </p:cNvPr>
          <p:cNvSpPr txBox="1"/>
          <p:nvPr/>
        </p:nvSpPr>
        <p:spPr>
          <a:xfrm>
            <a:off x="4583834" y="1196752"/>
            <a:ext cx="257871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Bezpečné procento výše měsíčních splátek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EA9FADA-840B-083C-496C-E9573C4621D9}"/>
              </a:ext>
            </a:extLst>
          </p:cNvPr>
          <p:cNvSpPr txBox="1"/>
          <p:nvPr/>
        </p:nvSpPr>
        <p:spPr>
          <a:xfrm>
            <a:off x="1955663" y="3412492"/>
            <a:ext cx="193109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n=789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(půjčili si v minulosti)*</a:t>
            </a:r>
            <a:endParaRPr lang="cs-CZ" sz="105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401C20F-C19B-8024-BB3D-393ED28EF068}"/>
              </a:ext>
            </a:extLst>
          </p:cNvPr>
          <p:cNvSpPr txBox="1"/>
          <p:nvPr/>
        </p:nvSpPr>
        <p:spPr>
          <a:xfrm>
            <a:off x="1962431" y="5737842"/>
            <a:ext cx="192433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n=789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(půjčili si v minulosti)*</a:t>
            </a:r>
            <a:endParaRPr lang="cs-CZ" sz="105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6C126CC-1220-F970-AAA5-69AD860C57B6}"/>
              </a:ext>
            </a:extLst>
          </p:cNvPr>
          <p:cNvSpPr txBox="1"/>
          <p:nvPr/>
        </p:nvSpPr>
        <p:spPr>
          <a:xfrm>
            <a:off x="6293623" y="5778064"/>
            <a:ext cx="7605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n=1000</a:t>
            </a:r>
            <a:endParaRPr lang="cs-CZ" sz="1050" dirty="0"/>
          </a:p>
        </p:txBody>
      </p:sp>
      <p:sp>
        <p:nvSpPr>
          <p:cNvPr id="25" name="TextovéPole 1">
            <a:extLst>
              <a:ext uri="{FF2B5EF4-FFF2-40B4-BE49-F238E27FC236}">
                <a16:creationId xmlns:a16="http://schemas.microsoft.com/office/drawing/2014/main" id="{DEA1C7D3-98D8-4A18-91E2-93238F237AA0}"/>
              </a:ext>
            </a:extLst>
          </p:cNvPr>
          <p:cNvSpPr txBox="1"/>
          <p:nvPr/>
        </p:nvSpPr>
        <p:spPr>
          <a:xfrm>
            <a:off x="1000402" y="2132856"/>
            <a:ext cx="1195318" cy="11954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>
                <a:solidFill>
                  <a:srgbClr val="0882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75 %</a:t>
            </a:r>
            <a:endParaRPr lang="cs-CZ" sz="2800" b="1" dirty="0">
              <a:solidFill>
                <a:srgbClr val="0882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Čechů</a:t>
            </a:r>
            <a:endParaRPr lang="cs-CZ" sz="1600" b="1" dirty="0"/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171E4CA9-4722-466B-BDC9-BA35B083F7CD}"/>
              </a:ext>
            </a:extLst>
          </p:cNvPr>
          <p:cNvSpPr txBox="1"/>
          <p:nvPr/>
        </p:nvSpPr>
        <p:spPr>
          <a:xfrm>
            <a:off x="1118197" y="2708920"/>
            <a:ext cx="98135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70 % </a:t>
            </a:r>
            <a:r>
              <a:rPr lang="cs-CZ" sz="105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br>
              <a:rPr lang="cs-CZ" sz="105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US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ovéPole 1">
            <a:extLst>
              <a:ext uri="{FF2B5EF4-FFF2-40B4-BE49-F238E27FC236}">
                <a16:creationId xmlns:a16="http://schemas.microsoft.com/office/drawing/2014/main" id="{5D4C460F-1774-4710-B5A0-B56CF56BF484}"/>
              </a:ext>
            </a:extLst>
          </p:cNvPr>
          <p:cNvSpPr txBox="1"/>
          <p:nvPr/>
        </p:nvSpPr>
        <p:spPr>
          <a:xfrm>
            <a:off x="998812" y="4501850"/>
            <a:ext cx="1195318" cy="119540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2400" b="1" dirty="0">
                <a:solidFill>
                  <a:srgbClr val="0882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61 %</a:t>
            </a:r>
            <a:endParaRPr lang="cs-CZ" sz="2800" b="1" dirty="0">
              <a:solidFill>
                <a:srgbClr val="0882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Čechů</a:t>
            </a:r>
            <a:endParaRPr lang="cs-CZ" sz="1600" b="1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EA80646B-FDCC-4F12-9D40-ABD19F463B8A}"/>
              </a:ext>
            </a:extLst>
          </p:cNvPr>
          <p:cNvSpPr txBox="1"/>
          <p:nvPr/>
        </p:nvSpPr>
        <p:spPr>
          <a:xfrm>
            <a:off x="1116607" y="5077914"/>
            <a:ext cx="98135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b="1" i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56 % </a:t>
            </a:r>
            <a:r>
              <a:rPr lang="cs-CZ" sz="105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br>
              <a:rPr lang="cs-CZ" sz="105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i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US" sz="1100" i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34" name="Rukopis 33">
                <a:extLst>
                  <a:ext uri="{FF2B5EF4-FFF2-40B4-BE49-F238E27FC236}">
                    <a16:creationId xmlns:a16="http://schemas.microsoft.com/office/drawing/2014/main" id="{3EF42BD9-D48A-8307-EBFA-6308B3593E40}"/>
                  </a:ext>
                </a:extLst>
              </p14:cNvPr>
              <p14:cNvContentPartPr/>
              <p14:nvPr/>
            </p14:nvContentPartPr>
            <p14:xfrm>
              <a:off x="6228860" y="2024844"/>
              <a:ext cx="1192320" cy="382320"/>
            </p14:xfrm>
          </p:contentPart>
        </mc:Choice>
        <mc:Fallback xmlns="">
          <p:pic>
            <p:nvPicPr>
              <p:cNvPr id="34" name="Rukopis 33">
                <a:extLst>
                  <a:ext uri="{FF2B5EF4-FFF2-40B4-BE49-F238E27FC236}">
                    <a16:creationId xmlns:a16="http://schemas.microsoft.com/office/drawing/2014/main" id="{3EF42BD9-D48A-8307-EBFA-6308B3593E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93220" y="1808844"/>
                <a:ext cx="1263960" cy="81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189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35868">
                <a:alpha val="91000"/>
              </a:srgbClr>
            </a:gs>
            <a:gs pos="73000">
              <a:srgbClr val="088287">
                <a:alpha val="73000"/>
              </a:srgbClr>
            </a:gs>
            <a:gs pos="100000">
              <a:srgbClr val="87AAB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478373" y="2888940"/>
            <a:ext cx="7309815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solidFill>
                  <a:schemeClr val="bg1"/>
                </a:solidFill>
              </a:rPr>
              <a:t>NÁZORY NA PŮJČOVÁNÍ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44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133208" cy="486000"/>
          </a:xfrm>
        </p:spPr>
        <p:txBody>
          <a:bodyPr>
            <a:normAutofit fontScale="90000"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ČEŠI BY SI NEPŮJČILI NA ZÁŽITKY A DOVOLENOU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748057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Téměř tři čtvrtiny Čechů by si nikdy nepůjčily na zážitky nebo dovolenou. Polovina lidí by si nepůjčila na sportovní vybavení. Pouze 9 % by si pak nepůjčilo na rekonstrukci bytu.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227449"/>
            <a:ext cx="10586475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FS9. Na co byste si nikdy nepůjčil/a?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26031236-9A54-4891-BF86-5CB3D2F88B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748583"/>
              </p:ext>
            </p:extLst>
          </p:nvPr>
        </p:nvGraphicFramePr>
        <p:xfrm>
          <a:off x="911424" y="1562913"/>
          <a:ext cx="7020780" cy="4617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7581281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0877218-F323-5BE0-A541-C3C2634457DB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7706357" y="1386844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7790649" y="1996556"/>
            <a:ext cx="4174003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Muži (23 %) by si častěji než ženy (17 %) nikdy nepůjčili na vzdělání (školné, kurzy atd.).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Mladí lidé od 18-26 let by si častěji</a:t>
            </a: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 nepůjčili na spotřební elektroniku (TV, mobilní telefon, PC…) (44 %), bílé elektro (22 %), vybavení bytu (36 %) nebo na vzdělání (31 %) nebo splátku jiné půjčky (50 %).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Starší lidé 65+ let častěji uvádí, že by si nepůj-čili na běžnou spotřebu (50 %), auto či motorku (25 %) ani na zážitky nebo dovolenou (81 %).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Čím vyšší mají lidé čistý měsíční příjem domácnosti, tím častěji by si na nic nepůjčili.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0C0CBA-0650-C8EC-554F-7B45428F1A73}"/>
              </a:ext>
            </a:extLst>
          </p:cNvPr>
          <p:cNvSpPr txBox="1"/>
          <p:nvPr/>
        </p:nvSpPr>
        <p:spPr>
          <a:xfrm>
            <a:off x="6533126" y="5832175"/>
            <a:ext cx="7605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n=1000</a:t>
            </a:r>
            <a:endParaRPr lang="cs-CZ" sz="1050" dirty="0"/>
          </a:p>
        </p:txBody>
      </p:sp>
      <p:sp>
        <p:nvSpPr>
          <p:cNvPr id="15" name="TextovéPole 2">
            <a:extLst>
              <a:ext uri="{FF2B5EF4-FFF2-40B4-BE49-F238E27FC236}">
                <a16:creationId xmlns:a16="http://schemas.microsoft.com/office/drawing/2014/main" id="{3C3FBDEA-94E6-A05E-5DE5-C09313F74A29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11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133208" cy="48600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PŮJČKA NA SPLÁTKU JINÉ PŮJČKY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748057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14 % Čechů by si půjčilo na splátku jiné půjčky, a to nejčastěji od banky nebo příbuzných a známých.  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227449"/>
            <a:ext cx="1058647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Pozn.: </a:t>
            </a:r>
            <a:r>
              <a:rPr kumimoji="0" lang="cs-CZ" sz="1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*Lidé, kteří nemají/neměli sjednanou hypotéku</a:t>
            </a:r>
            <a:endParaRPr kumimoji="0" lang="cs-CZ" sz="10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FS15. Vzal/a byste si půjčku na splátku jiné půjčky? FS15b. A u koho byste si na splátku jiné půjčky půjčil/a?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26031236-9A54-4891-BF86-5CB3D2F88B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896246"/>
              </p:ext>
            </p:extLst>
          </p:nvPr>
        </p:nvGraphicFramePr>
        <p:xfrm>
          <a:off x="-688752" y="3398450"/>
          <a:ext cx="9793088" cy="2727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0877218-F323-5BE0-A541-C3C2634457DB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7706357" y="1386844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7790650" y="2091333"/>
            <a:ext cx="395843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Lidé starší 66 let by si častěji půjčku na splátku nevzali (94 %).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 s vyšším čistým měsíčním příjmem domácnosti nad 60 tisíc Kč, by si častěji vzali půjčku na jinou splátku od banky.</a:t>
            </a: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9" name="Graf 18">
            <a:extLst>
              <a:ext uri="{FF2B5EF4-FFF2-40B4-BE49-F238E27FC236}">
                <a16:creationId xmlns:a16="http://schemas.microsoft.com/office/drawing/2014/main" id="{E67B44A6-8885-9916-FBE1-B66C14688E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714885"/>
              </p:ext>
            </p:extLst>
          </p:nvPr>
        </p:nvGraphicFramePr>
        <p:xfrm>
          <a:off x="50525" y="1535111"/>
          <a:ext cx="4040693" cy="301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3914E575-8BC8-5785-254C-F357C82D8669}"/>
              </a:ext>
            </a:extLst>
          </p:cNvPr>
          <p:cNvSpPr txBox="1"/>
          <p:nvPr/>
        </p:nvSpPr>
        <p:spPr>
          <a:xfrm>
            <a:off x="335360" y="1332057"/>
            <a:ext cx="271718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splátku jiné půjčky by si půjčilo…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FFFC646-6900-5556-4CA1-EEE66F97B3AA}"/>
              </a:ext>
            </a:extLst>
          </p:cNvPr>
          <p:cNvSpPr txBox="1"/>
          <p:nvPr/>
        </p:nvSpPr>
        <p:spPr>
          <a:xfrm>
            <a:off x="4128794" y="3058786"/>
            <a:ext cx="364522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Poskytovatel půjčky na splátku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71AAEC6-7C66-8FF2-2A81-242B20F6CCA0}"/>
              </a:ext>
            </a:extLst>
          </p:cNvPr>
          <p:cNvSpPr txBox="1"/>
          <p:nvPr/>
        </p:nvSpPr>
        <p:spPr>
          <a:xfrm>
            <a:off x="1091444" y="3653213"/>
            <a:ext cx="7605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n=1000</a:t>
            </a:r>
            <a:endParaRPr lang="cs-CZ" sz="105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949C790-2A37-DBD4-3E16-686484613FA0}"/>
              </a:ext>
            </a:extLst>
          </p:cNvPr>
          <p:cNvSpPr txBox="1"/>
          <p:nvPr/>
        </p:nvSpPr>
        <p:spPr>
          <a:xfrm>
            <a:off x="6312024" y="5775939"/>
            <a:ext cx="13025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n=136 (půjčili by si na jinou půjčku)*</a:t>
            </a:r>
            <a:endParaRPr lang="cs-CZ" sz="1050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4F77A60-C754-4F79-A2C7-D37F51C09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6784" flipV="1">
            <a:off x="3846335" y="2168995"/>
            <a:ext cx="998961" cy="998961"/>
          </a:xfrm>
          <a:prstGeom prst="rect">
            <a:avLst/>
          </a:prstGeom>
        </p:spPr>
      </p:pic>
      <p:sp>
        <p:nvSpPr>
          <p:cNvPr id="17" name="TextovéPole 2">
            <a:extLst>
              <a:ext uri="{FF2B5EF4-FFF2-40B4-BE49-F238E27FC236}">
                <a16:creationId xmlns:a16="http://schemas.microsoft.com/office/drawing/2014/main" id="{F9AE5975-3773-C6AC-F097-FC8CD1A3C839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676F8B81-1B95-C8DA-D76B-D92FB6D9B2F1}"/>
              </a:ext>
            </a:extLst>
          </p:cNvPr>
          <p:cNvSpPr/>
          <p:nvPr/>
        </p:nvSpPr>
        <p:spPr>
          <a:xfrm>
            <a:off x="6999836" y="3780171"/>
            <a:ext cx="594279" cy="3227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45 % 2022</a:t>
            </a:r>
          </a:p>
        </p:txBody>
      </p:sp>
    </p:spTree>
    <p:extLst>
      <p:ext uri="{BB962C8B-B14F-4D97-AF65-F5344CB8AC3E}">
        <p14:creationId xmlns:p14="http://schemas.microsoft.com/office/powerpoint/2010/main" val="229580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avá jednoduchá závorka 19">
            <a:extLst>
              <a:ext uri="{FF2B5EF4-FFF2-40B4-BE49-F238E27FC236}">
                <a16:creationId xmlns:a16="http://schemas.microsoft.com/office/drawing/2014/main" id="{BA272F8F-5D8D-F04E-65E5-5E038D691E0E}"/>
              </a:ext>
            </a:extLst>
          </p:cNvPr>
          <p:cNvSpPr/>
          <p:nvPr/>
        </p:nvSpPr>
        <p:spPr>
          <a:xfrm>
            <a:off x="4158660" y="3482604"/>
            <a:ext cx="708411" cy="1386556"/>
          </a:xfrm>
          <a:prstGeom prst="rightBracket">
            <a:avLst>
              <a:gd name="adj" fmla="val 0"/>
            </a:avLst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B07B2E5-A598-5549-42C8-C8BA1666ECC3}"/>
              </a:ext>
            </a:extLst>
          </p:cNvPr>
          <p:cNvSpPr/>
          <p:nvPr/>
        </p:nvSpPr>
        <p:spPr>
          <a:xfrm>
            <a:off x="3935760" y="3284984"/>
            <a:ext cx="5040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133208" cy="48600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NESCHOPNOST SPLÁCET PŮJČKY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748057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případě neschopnosti splácet své půjčky by se 34 % Čechů uchýlilo k vyjednávání o odkladu splátek a čtvrtina lidí by si půjčila od příbuzných či známých.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227449"/>
            <a:ext cx="10586475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FS21. Co byste dělal/a, pokud by nastala situace, že byste nebyl/a schopen/schopna splácet své půjčky?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26031236-9A54-4891-BF86-5CB3D2F88B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449846"/>
              </p:ext>
            </p:extLst>
          </p:nvPr>
        </p:nvGraphicFramePr>
        <p:xfrm>
          <a:off x="179302" y="1685138"/>
          <a:ext cx="7480578" cy="431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0877218-F323-5BE0-A541-C3C2634457DB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7706357" y="1386844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7790650" y="1996556"/>
            <a:ext cx="381397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Ženy (29 %) by si v případě neschopnosti splácet vlastní půjčky půjčily od příbuzných nebo známých častěji než muži (21 %).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Muži (6 %) by si častěji než ženy půjčili na splátky v bance.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Mladí lidé od 18 do 26 let (36 %) by si v takové situaci častěji půjčili u příbuzných či známých.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A méně často (25 %) by vyjednávali </a:t>
            </a:r>
            <a:br>
              <a:rPr lang="cs-CZ" sz="140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o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odkladu splátek s poskytovatelem.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Lidé s nízkým příjmem domácnosti by takovou situaci častěji nijak neřešili.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14D4739-F362-948B-2715-950DC0CDC5EB}"/>
              </a:ext>
            </a:extLst>
          </p:cNvPr>
          <p:cNvSpPr txBox="1"/>
          <p:nvPr/>
        </p:nvSpPr>
        <p:spPr>
          <a:xfrm>
            <a:off x="2049479" y="1346584"/>
            <a:ext cx="459267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Chování v případě neschopnosti splácet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A027707-5E0E-50BD-D871-7EF5C16FFAA9}"/>
              </a:ext>
            </a:extLst>
          </p:cNvPr>
          <p:cNvSpPr txBox="1"/>
          <p:nvPr/>
        </p:nvSpPr>
        <p:spPr>
          <a:xfrm>
            <a:off x="6541617" y="5634389"/>
            <a:ext cx="7605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sz="105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1000</a:t>
            </a:r>
          </a:p>
        </p:txBody>
      </p:sp>
      <p:sp>
        <p:nvSpPr>
          <p:cNvPr id="14" name="TextovéPole 2">
            <a:extLst>
              <a:ext uri="{FF2B5EF4-FFF2-40B4-BE49-F238E27FC236}">
                <a16:creationId xmlns:a16="http://schemas.microsoft.com/office/drawing/2014/main" id="{A123D62C-0949-A7E3-FFD3-CEB89A553204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84E0AAC-0CC5-AF96-6A78-B8645AE4053D}"/>
              </a:ext>
            </a:extLst>
          </p:cNvPr>
          <p:cNvSpPr/>
          <p:nvPr/>
        </p:nvSpPr>
        <p:spPr>
          <a:xfrm>
            <a:off x="7005050" y="2294979"/>
            <a:ext cx="594279" cy="3227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29 % 2022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A6048C15-9C3F-77B1-B744-05BC1879AFE2}"/>
              </a:ext>
            </a:extLst>
          </p:cNvPr>
          <p:cNvSpPr/>
          <p:nvPr/>
        </p:nvSpPr>
        <p:spPr>
          <a:xfrm>
            <a:off x="5156397" y="3706557"/>
            <a:ext cx="1768393" cy="995211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7 % 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Čechů by letos neschopnost splácet řešilo rizikově </a:t>
            </a:r>
          </a:p>
          <a:p>
            <a:pPr algn="ctr"/>
            <a:r>
              <a:rPr lang="cs-CZ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Loni to bylo </a:t>
            </a:r>
            <a:r>
              <a:rPr lang="cs-CZ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11 %</a:t>
            </a:r>
            <a:endParaRPr lang="cs-CZ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9FE4C3B-8345-DAFC-6242-D203F22EBFB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867071" y="4204163"/>
            <a:ext cx="289326" cy="0"/>
          </a:xfrm>
          <a:prstGeom prst="line">
            <a:avLst/>
          </a:prstGeom>
          <a:ln>
            <a:solidFill>
              <a:srgbClr val="BE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81368145-9181-6B50-7891-F3AA41985B3C}"/>
              </a:ext>
            </a:extLst>
          </p:cNvPr>
          <p:cNvSpPr/>
          <p:nvPr/>
        </p:nvSpPr>
        <p:spPr>
          <a:xfrm>
            <a:off x="4256141" y="3555642"/>
            <a:ext cx="594279" cy="3227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9 % 2022</a:t>
            </a:r>
          </a:p>
        </p:txBody>
      </p:sp>
    </p:spTree>
    <p:extLst>
      <p:ext uri="{BB962C8B-B14F-4D97-AF65-F5344CB8AC3E}">
        <p14:creationId xmlns:p14="http://schemas.microsoft.com/office/powerpoint/2010/main" val="325125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Lidská tvář, Čelo, osoba, portrét&#10;&#10;Popis byl vytvořen automaticky">
            <a:extLst>
              <a:ext uri="{FF2B5EF4-FFF2-40B4-BE49-F238E27FC236}">
                <a16:creationId xmlns:a16="http://schemas.microsoft.com/office/drawing/2014/main" id="{B86D1455-1DB7-674C-EBB3-626FC1F71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52" y="1268760"/>
            <a:ext cx="3152788" cy="3152788"/>
          </a:xfrm>
          <a:prstGeom prst="rect">
            <a:avLst/>
          </a:prstGeom>
        </p:spPr>
      </p:pic>
      <p:pic>
        <p:nvPicPr>
          <p:cNvPr id="7" name="Obrázek 6" descr="Obsah obrázku Lidská tvář, osoba, Čelo, portrét&#10;&#10;Popis byl vytvořen automaticky">
            <a:extLst>
              <a:ext uri="{FF2B5EF4-FFF2-40B4-BE49-F238E27FC236}">
                <a16:creationId xmlns:a16="http://schemas.microsoft.com/office/drawing/2014/main" id="{7E496064-E2A2-257E-B7EA-302BECC00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41" y="1272885"/>
            <a:ext cx="3152788" cy="3152788"/>
          </a:xfrm>
          <a:prstGeom prst="rect">
            <a:avLst/>
          </a:prstGeom>
        </p:spPr>
      </p:pic>
      <p:sp>
        <p:nvSpPr>
          <p:cNvPr id="66" name="Nadpis 2">
            <a:extLst>
              <a:ext uri="{FF2B5EF4-FFF2-40B4-BE49-F238E27FC236}">
                <a16:creationId xmlns:a16="http://schemas.microsoft.com/office/drawing/2014/main" id="{59F7ACD6-FEF0-418B-84B8-D6C7B33D7D3D}"/>
              </a:ext>
            </a:extLst>
          </p:cNvPr>
          <p:cNvSpPr txBox="1">
            <a:spLocks/>
          </p:cNvSpPr>
          <p:nvPr/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INDEX RIZIKOVÉHO ZADLUŽOVÁNÍ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135868"/>
              </a:solidFill>
              <a:effectLst/>
              <a:uLnTx/>
              <a:uFillTx/>
              <a:latin typeface="Arial Black" panose="020B0A040201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6E987E7-9F22-3B26-0B75-FF3C8DB4B504}"/>
              </a:ext>
            </a:extLst>
          </p:cNvPr>
          <p:cNvSpPr txBox="1"/>
          <p:nvPr/>
        </p:nvSpPr>
        <p:spPr>
          <a:xfrm>
            <a:off x="1409589" y="4545124"/>
            <a:ext cx="47584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Filip Hanzlík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hlavní právník a náměstek výkonné ředitelky ČBA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3586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4A3FFB1E-D95D-C745-AC13-3DF290DC606E}"/>
              </a:ext>
            </a:extLst>
          </p:cNvPr>
          <p:cNvSpPr txBox="1"/>
          <p:nvPr/>
        </p:nvSpPr>
        <p:spPr>
          <a:xfrm>
            <a:off x="6798656" y="4545124"/>
            <a:ext cx="32217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Michal Straka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specialista na finanční trh, IPSOS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13586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21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Nadpis 2">
            <a:extLst>
              <a:ext uri="{FF2B5EF4-FFF2-40B4-BE49-F238E27FC236}">
                <a16:creationId xmlns:a16="http://schemas.microsoft.com/office/drawing/2014/main" id="{59F7ACD6-FEF0-418B-84B8-D6C7B33D7D3D}"/>
              </a:ext>
            </a:extLst>
          </p:cNvPr>
          <p:cNvSpPr txBox="1">
            <a:spLocks/>
          </p:cNvSpPr>
          <p:nvPr/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HLAVNÍ ZÁVĚRY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C64E5F4-ACFB-DA1E-8733-3335459EBDC8}"/>
              </a:ext>
            </a:extLst>
          </p:cNvPr>
          <p:cNvSpPr txBox="1"/>
          <p:nvPr/>
        </p:nvSpPr>
        <p:spPr>
          <a:xfrm>
            <a:off x="135500" y="872716"/>
            <a:ext cx="9792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Přibližně desetina populace se chová s ohledem na zadlužování vysoce rizikově. Přibývá však lidí,</a:t>
            </a: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kteří se naopak chovají zcela nerizikově. 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97DA60-C169-E6DA-3AC5-C290571E88D2}"/>
              </a:ext>
            </a:extLst>
          </p:cNvPr>
          <p:cNvSpPr txBox="1"/>
          <p:nvPr/>
        </p:nvSpPr>
        <p:spPr>
          <a:xfrm>
            <a:off x="127590" y="1967410"/>
            <a:ext cx="9792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něco více Čechů (8 % vs 5 % v roce 2022) zvažuje v následujícím roce půjčku, nejčastěji na rekonstrukci nemovitosti, což je oproti předchozímu období nárůst. 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1F3B5C-F0C9-9477-B554-402925F31369}"/>
              </a:ext>
            </a:extLst>
          </p:cNvPr>
          <p:cNvSpPr txBox="1"/>
          <p:nvPr/>
        </p:nvSpPr>
        <p:spPr>
          <a:xfrm>
            <a:off x="140402" y="3062104"/>
            <a:ext cx="9792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ohledem na půjčování má populace stále největší důvěru k bankám. Letos by však častěji využili rovněž půjček od příbuzných či známých.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6F41C5A-0675-965E-6DCC-E40394E011D7}"/>
              </a:ext>
            </a:extLst>
          </p:cNvPr>
          <p:cNvSpPr txBox="1"/>
          <p:nvPr/>
        </p:nvSpPr>
        <p:spPr>
          <a:xfrm>
            <a:off x="135500" y="4156798"/>
            <a:ext cx="9792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14 % Čechů si dokáže představit, že si vezme půjčku na splátku jiné půjčky, což je oproti loňskému roku (9 %) nárůst. 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A5A91C-A36C-EE9C-900C-CD9543FCBAB4}"/>
              </a:ext>
            </a:extLst>
          </p:cNvPr>
          <p:cNvSpPr txBox="1"/>
          <p:nvPr/>
        </p:nvSpPr>
        <p:spPr>
          <a:xfrm>
            <a:off x="135500" y="5251357"/>
            <a:ext cx="9792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případě neschopnosti splácet by 7 % populace tuto situaci řešilo rizikově. V loňském roce to </a:t>
            </a:r>
            <a:b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bylo 11 %.</a:t>
            </a:r>
            <a:endParaRPr kumimoji="0" lang="cs-CZ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4149F8F-77A0-D0B4-32D7-4C3CD70BE34D}"/>
              </a:ext>
            </a:extLst>
          </p:cNvPr>
          <p:cNvCxnSpPr>
            <a:cxnSpLocks/>
          </p:cNvCxnSpPr>
          <p:nvPr/>
        </p:nvCxnSpPr>
        <p:spPr>
          <a:xfrm>
            <a:off x="216462" y="1580602"/>
            <a:ext cx="6264696" cy="0"/>
          </a:xfrm>
          <a:prstGeom prst="line">
            <a:avLst/>
          </a:prstGeom>
          <a:ln w="28575">
            <a:solidFill>
              <a:srgbClr val="0882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D0BF447-28F5-81DA-3794-7E952C835DDD}"/>
              </a:ext>
            </a:extLst>
          </p:cNvPr>
          <p:cNvCxnSpPr>
            <a:cxnSpLocks/>
          </p:cNvCxnSpPr>
          <p:nvPr/>
        </p:nvCxnSpPr>
        <p:spPr>
          <a:xfrm>
            <a:off x="216462" y="2675296"/>
            <a:ext cx="6264696" cy="0"/>
          </a:xfrm>
          <a:prstGeom prst="line">
            <a:avLst/>
          </a:prstGeom>
          <a:ln w="28575">
            <a:solidFill>
              <a:srgbClr val="0882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29F18ECC-123B-82A9-F93F-5B4305A8F9A7}"/>
              </a:ext>
            </a:extLst>
          </p:cNvPr>
          <p:cNvCxnSpPr>
            <a:cxnSpLocks/>
          </p:cNvCxnSpPr>
          <p:nvPr/>
        </p:nvCxnSpPr>
        <p:spPr>
          <a:xfrm>
            <a:off x="216462" y="3769990"/>
            <a:ext cx="6264696" cy="0"/>
          </a:xfrm>
          <a:prstGeom prst="line">
            <a:avLst/>
          </a:prstGeom>
          <a:ln w="28575">
            <a:solidFill>
              <a:srgbClr val="0882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2979992F-57D3-2988-27DC-727501B35E7F}"/>
              </a:ext>
            </a:extLst>
          </p:cNvPr>
          <p:cNvCxnSpPr>
            <a:cxnSpLocks/>
          </p:cNvCxnSpPr>
          <p:nvPr/>
        </p:nvCxnSpPr>
        <p:spPr>
          <a:xfrm>
            <a:off x="216462" y="4879103"/>
            <a:ext cx="6264696" cy="0"/>
          </a:xfrm>
          <a:prstGeom prst="line">
            <a:avLst/>
          </a:prstGeom>
          <a:ln w="28575">
            <a:solidFill>
              <a:srgbClr val="0882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E68F7DD-16D5-9456-7785-120F1AAB02CA}"/>
              </a:ext>
            </a:extLst>
          </p:cNvPr>
          <p:cNvCxnSpPr>
            <a:cxnSpLocks/>
          </p:cNvCxnSpPr>
          <p:nvPr/>
        </p:nvCxnSpPr>
        <p:spPr>
          <a:xfrm>
            <a:off x="216462" y="5981015"/>
            <a:ext cx="6264696" cy="0"/>
          </a:xfrm>
          <a:prstGeom prst="line">
            <a:avLst/>
          </a:prstGeom>
          <a:ln w="28575">
            <a:solidFill>
              <a:srgbClr val="0882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9289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Obrázek 42">
            <a:extLst>
              <a:ext uri="{FF2B5EF4-FFF2-40B4-BE49-F238E27FC236}">
                <a16:creationId xmlns:a16="http://schemas.microsoft.com/office/drawing/2014/main" id="{9676A928-28F2-4B97-B7EC-8310CE4609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87AAB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6" r="19776"/>
          <a:stretch/>
        </p:blipFill>
        <p:spPr>
          <a:xfrm>
            <a:off x="376477" y="1531655"/>
            <a:ext cx="4206246" cy="4639594"/>
          </a:xfrm>
          <a:prstGeom prst="rect">
            <a:avLst/>
          </a:prstGeom>
          <a:blipFill>
            <a:blip r:embed="rId3">
              <a:alphaModFix amt="80000"/>
              <a:duotone>
                <a:prstClr val="black"/>
                <a:srgbClr val="87AAB2">
                  <a:tint val="45000"/>
                  <a:satMod val="400000"/>
                </a:srgbClr>
              </a:duotone>
            </a:blip>
            <a:stretch>
              <a:fillRect/>
            </a:stretch>
          </a:blipFill>
        </p:spPr>
      </p:pic>
      <p:cxnSp>
        <p:nvCxnSpPr>
          <p:cNvPr id="6" name="Connecteur droit 34">
            <a:extLst>
              <a:ext uri="{FF2B5EF4-FFF2-40B4-BE49-F238E27FC236}">
                <a16:creationId xmlns:a16="http://schemas.microsoft.com/office/drawing/2014/main" id="{00D54BAE-7D6A-485F-8C5D-83C70ACBA319}"/>
              </a:ext>
            </a:extLst>
          </p:cNvPr>
          <p:cNvCxnSpPr>
            <a:cxnSpLocks/>
          </p:cNvCxnSpPr>
          <p:nvPr/>
        </p:nvCxnSpPr>
        <p:spPr>
          <a:xfrm>
            <a:off x="4955214" y="2534557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8">
            <a:extLst>
              <a:ext uri="{FF2B5EF4-FFF2-40B4-BE49-F238E27FC236}">
                <a16:creationId xmlns:a16="http://schemas.microsoft.com/office/drawing/2014/main" id="{B4DDDA11-903A-46CF-93A8-90E7A2ACC5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871793" y="1853743"/>
            <a:ext cx="547010" cy="547841"/>
            <a:chOff x="3615" y="533"/>
            <a:chExt cx="657" cy="658"/>
          </a:xfrm>
        </p:grpSpPr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5DE8B022-3D8B-42BA-BCE2-8965453A0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562"/>
              <a:ext cx="628" cy="629"/>
            </a:xfrm>
            <a:custGeom>
              <a:avLst/>
              <a:gdLst>
                <a:gd name="T0" fmla="*/ 625 w 650"/>
                <a:gd name="T1" fmla="*/ 198 h 650"/>
                <a:gd name="T2" fmla="*/ 650 w 650"/>
                <a:gd name="T3" fmla="*/ 325 h 650"/>
                <a:gd name="T4" fmla="*/ 625 w 650"/>
                <a:gd name="T5" fmla="*/ 451 h 650"/>
                <a:gd name="T6" fmla="*/ 555 w 650"/>
                <a:gd name="T7" fmla="*/ 555 h 650"/>
                <a:gd name="T8" fmla="*/ 452 w 650"/>
                <a:gd name="T9" fmla="*/ 624 h 650"/>
                <a:gd name="T10" fmla="*/ 325 w 650"/>
                <a:gd name="T11" fmla="*/ 650 h 650"/>
                <a:gd name="T12" fmla="*/ 199 w 650"/>
                <a:gd name="T13" fmla="*/ 624 h 650"/>
                <a:gd name="T14" fmla="*/ 95 w 650"/>
                <a:gd name="T15" fmla="*/ 555 h 650"/>
                <a:gd name="T16" fmla="*/ 26 w 650"/>
                <a:gd name="T17" fmla="*/ 451 h 650"/>
                <a:gd name="T18" fmla="*/ 0 w 650"/>
                <a:gd name="T19" fmla="*/ 325 h 650"/>
                <a:gd name="T20" fmla="*/ 26 w 650"/>
                <a:gd name="T21" fmla="*/ 198 h 650"/>
                <a:gd name="T22" fmla="*/ 95 w 650"/>
                <a:gd name="T23" fmla="*/ 95 h 650"/>
                <a:gd name="T24" fmla="*/ 199 w 650"/>
                <a:gd name="T25" fmla="*/ 25 h 650"/>
                <a:gd name="T26" fmla="*/ 325 w 650"/>
                <a:gd name="T27" fmla="*/ 0 h 650"/>
                <a:gd name="T28" fmla="*/ 452 w 650"/>
                <a:gd name="T29" fmla="*/ 25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0" h="650">
                  <a:moveTo>
                    <a:pt x="625" y="198"/>
                  </a:moveTo>
                  <a:cubicBezTo>
                    <a:pt x="641" y="237"/>
                    <a:pt x="650" y="280"/>
                    <a:pt x="650" y="325"/>
                  </a:cubicBezTo>
                  <a:cubicBezTo>
                    <a:pt x="650" y="370"/>
                    <a:pt x="641" y="412"/>
                    <a:pt x="625" y="451"/>
                  </a:cubicBezTo>
                  <a:cubicBezTo>
                    <a:pt x="608" y="490"/>
                    <a:pt x="585" y="525"/>
                    <a:pt x="555" y="555"/>
                  </a:cubicBezTo>
                  <a:cubicBezTo>
                    <a:pt x="526" y="584"/>
                    <a:pt x="491" y="608"/>
                    <a:pt x="452" y="624"/>
                  </a:cubicBezTo>
                  <a:cubicBezTo>
                    <a:pt x="413" y="641"/>
                    <a:pt x="370" y="650"/>
                    <a:pt x="325" y="650"/>
                  </a:cubicBezTo>
                  <a:cubicBezTo>
                    <a:pt x="280" y="650"/>
                    <a:pt x="238" y="641"/>
                    <a:pt x="199" y="624"/>
                  </a:cubicBezTo>
                  <a:cubicBezTo>
                    <a:pt x="160" y="608"/>
                    <a:pt x="125" y="584"/>
                    <a:pt x="95" y="555"/>
                  </a:cubicBezTo>
                  <a:cubicBezTo>
                    <a:pt x="66" y="525"/>
                    <a:pt x="42" y="490"/>
                    <a:pt x="26" y="451"/>
                  </a:cubicBezTo>
                  <a:cubicBezTo>
                    <a:pt x="9" y="412"/>
                    <a:pt x="0" y="370"/>
                    <a:pt x="0" y="325"/>
                  </a:cubicBezTo>
                  <a:cubicBezTo>
                    <a:pt x="0" y="280"/>
                    <a:pt x="9" y="237"/>
                    <a:pt x="26" y="198"/>
                  </a:cubicBezTo>
                  <a:cubicBezTo>
                    <a:pt x="42" y="159"/>
                    <a:pt x="66" y="124"/>
                    <a:pt x="95" y="95"/>
                  </a:cubicBezTo>
                  <a:cubicBezTo>
                    <a:pt x="125" y="65"/>
                    <a:pt x="160" y="42"/>
                    <a:pt x="199" y="25"/>
                  </a:cubicBezTo>
                  <a:cubicBezTo>
                    <a:pt x="238" y="9"/>
                    <a:pt x="280" y="0"/>
                    <a:pt x="325" y="0"/>
                  </a:cubicBezTo>
                  <a:cubicBezTo>
                    <a:pt x="370" y="0"/>
                    <a:pt x="413" y="9"/>
                    <a:pt x="452" y="25"/>
                  </a:cubicBezTo>
                </a:path>
              </a:pathLst>
            </a:custGeom>
            <a:solidFill>
              <a:schemeClr val="bg1"/>
            </a:solidFill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ine 19">
              <a:extLst>
                <a:ext uri="{FF2B5EF4-FFF2-40B4-BE49-F238E27FC236}">
                  <a16:creationId xmlns:a16="http://schemas.microsoft.com/office/drawing/2014/main" id="{50ED58DF-004E-4FB2-8D1A-0D7D870EE7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29" y="733"/>
              <a:ext cx="143" cy="144"/>
            </a:xfrm>
            <a:prstGeom prst="line">
              <a:avLst/>
            </a:pr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3146990A-40E6-4D1B-8BC4-711BCCE5B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" y="533"/>
              <a:ext cx="200" cy="200"/>
            </a:xfrm>
            <a:custGeom>
              <a:avLst/>
              <a:gdLst>
                <a:gd name="T0" fmla="*/ 200 w 200"/>
                <a:gd name="T1" fmla="*/ 86 h 200"/>
                <a:gd name="T2" fmla="*/ 86 w 200"/>
                <a:gd name="T3" fmla="*/ 200 h 200"/>
                <a:gd name="T4" fmla="*/ 0 w 200"/>
                <a:gd name="T5" fmla="*/ 200 h 200"/>
                <a:gd name="T6" fmla="*/ 0 w 200"/>
                <a:gd name="T7" fmla="*/ 114 h 200"/>
                <a:gd name="T8" fmla="*/ 114 w 200"/>
                <a:gd name="T9" fmla="*/ 0 h 200"/>
                <a:gd name="T10" fmla="*/ 114 w 200"/>
                <a:gd name="T11" fmla="*/ 86 h 200"/>
                <a:gd name="T12" fmla="*/ 200 w 200"/>
                <a:gd name="T13" fmla="*/ 8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200">
                  <a:moveTo>
                    <a:pt x="200" y="86"/>
                  </a:moveTo>
                  <a:lnTo>
                    <a:pt x="86" y="200"/>
                  </a:lnTo>
                  <a:lnTo>
                    <a:pt x="0" y="200"/>
                  </a:lnTo>
                  <a:lnTo>
                    <a:pt x="0" y="114"/>
                  </a:lnTo>
                  <a:lnTo>
                    <a:pt x="114" y="0"/>
                  </a:lnTo>
                  <a:lnTo>
                    <a:pt x="114" y="86"/>
                  </a:lnTo>
                  <a:lnTo>
                    <a:pt x="200" y="86"/>
                  </a:lnTo>
                  <a:close/>
                </a:path>
              </a:pathLst>
            </a:cu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66209704-5A34-488E-9B32-D9D077FEF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562"/>
              <a:ext cx="628" cy="629"/>
            </a:xfrm>
            <a:custGeom>
              <a:avLst/>
              <a:gdLst>
                <a:gd name="T0" fmla="*/ 650 w 650"/>
                <a:gd name="T1" fmla="*/ 325 h 650"/>
                <a:gd name="T2" fmla="*/ 325 w 650"/>
                <a:gd name="T3" fmla="*/ 650 h 650"/>
                <a:gd name="T4" fmla="*/ 0 w 650"/>
                <a:gd name="T5" fmla="*/ 325 h 650"/>
                <a:gd name="T6" fmla="*/ 325 w 650"/>
                <a:gd name="T7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0" h="650">
                  <a:moveTo>
                    <a:pt x="650" y="325"/>
                  </a:moveTo>
                  <a:cubicBezTo>
                    <a:pt x="650" y="504"/>
                    <a:pt x="505" y="650"/>
                    <a:pt x="325" y="650"/>
                  </a:cubicBezTo>
                  <a:cubicBezTo>
                    <a:pt x="146" y="650"/>
                    <a:pt x="0" y="504"/>
                    <a:pt x="0" y="325"/>
                  </a:cubicBezTo>
                  <a:cubicBezTo>
                    <a:pt x="0" y="145"/>
                    <a:pt x="146" y="0"/>
                    <a:pt x="325" y="0"/>
                  </a:cubicBezTo>
                </a:path>
              </a:pathLst>
            </a:cu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EBB6C83D-4BBE-488F-840B-FB740D326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" y="719"/>
              <a:ext cx="314" cy="314"/>
            </a:xfrm>
            <a:custGeom>
              <a:avLst/>
              <a:gdLst>
                <a:gd name="T0" fmla="*/ 312 w 325"/>
                <a:gd name="T1" fmla="*/ 99 h 325"/>
                <a:gd name="T2" fmla="*/ 325 w 325"/>
                <a:gd name="T3" fmla="*/ 163 h 325"/>
                <a:gd name="T4" fmla="*/ 312 w 325"/>
                <a:gd name="T5" fmla="*/ 226 h 325"/>
                <a:gd name="T6" fmla="*/ 277 w 325"/>
                <a:gd name="T7" fmla="*/ 278 h 325"/>
                <a:gd name="T8" fmla="*/ 226 w 325"/>
                <a:gd name="T9" fmla="*/ 313 h 325"/>
                <a:gd name="T10" fmla="*/ 162 w 325"/>
                <a:gd name="T11" fmla="*/ 325 h 325"/>
                <a:gd name="T12" fmla="*/ 99 w 325"/>
                <a:gd name="T13" fmla="*/ 313 h 325"/>
                <a:gd name="T14" fmla="*/ 47 w 325"/>
                <a:gd name="T15" fmla="*/ 278 h 325"/>
                <a:gd name="T16" fmla="*/ 12 w 325"/>
                <a:gd name="T17" fmla="*/ 226 h 325"/>
                <a:gd name="T18" fmla="*/ 0 w 325"/>
                <a:gd name="T19" fmla="*/ 163 h 325"/>
                <a:gd name="T20" fmla="*/ 12 w 325"/>
                <a:gd name="T21" fmla="*/ 99 h 325"/>
                <a:gd name="T22" fmla="*/ 47 w 325"/>
                <a:gd name="T23" fmla="*/ 48 h 325"/>
                <a:gd name="T24" fmla="*/ 99 w 325"/>
                <a:gd name="T25" fmla="*/ 13 h 325"/>
                <a:gd name="T26" fmla="*/ 162 w 325"/>
                <a:gd name="T27" fmla="*/ 0 h 325"/>
                <a:gd name="T28" fmla="*/ 226 w 325"/>
                <a:gd name="T29" fmla="*/ 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325">
                  <a:moveTo>
                    <a:pt x="312" y="99"/>
                  </a:moveTo>
                  <a:cubicBezTo>
                    <a:pt x="320" y="119"/>
                    <a:pt x="325" y="140"/>
                    <a:pt x="325" y="163"/>
                  </a:cubicBezTo>
                  <a:cubicBezTo>
                    <a:pt x="325" y="185"/>
                    <a:pt x="320" y="207"/>
                    <a:pt x="312" y="226"/>
                  </a:cubicBezTo>
                  <a:cubicBezTo>
                    <a:pt x="304" y="246"/>
                    <a:pt x="292" y="263"/>
                    <a:pt x="277" y="278"/>
                  </a:cubicBezTo>
                  <a:cubicBezTo>
                    <a:pt x="262" y="292"/>
                    <a:pt x="245" y="304"/>
                    <a:pt x="226" y="313"/>
                  </a:cubicBezTo>
                  <a:cubicBezTo>
                    <a:pt x="206" y="321"/>
                    <a:pt x="185" y="325"/>
                    <a:pt x="162" y="325"/>
                  </a:cubicBezTo>
                  <a:cubicBezTo>
                    <a:pt x="140" y="325"/>
                    <a:pt x="118" y="321"/>
                    <a:pt x="99" y="313"/>
                  </a:cubicBezTo>
                  <a:cubicBezTo>
                    <a:pt x="79" y="304"/>
                    <a:pt x="62" y="292"/>
                    <a:pt x="47" y="278"/>
                  </a:cubicBezTo>
                  <a:cubicBezTo>
                    <a:pt x="33" y="263"/>
                    <a:pt x="21" y="246"/>
                    <a:pt x="12" y="226"/>
                  </a:cubicBezTo>
                  <a:cubicBezTo>
                    <a:pt x="4" y="207"/>
                    <a:pt x="0" y="185"/>
                    <a:pt x="0" y="163"/>
                  </a:cubicBezTo>
                  <a:cubicBezTo>
                    <a:pt x="0" y="140"/>
                    <a:pt x="4" y="119"/>
                    <a:pt x="12" y="99"/>
                  </a:cubicBezTo>
                  <a:cubicBezTo>
                    <a:pt x="21" y="80"/>
                    <a:pt x="33" y="63"/>
                    <a:pt x="47" y="48"/>
                  </a:cubicBezTo>
                  <a:cubicBezTo>
                    <a:pt x="62" y="33"/>
                    <a:pt x="79" y="21"/>
                    <a:pt x="99" y="13"/>
                  </a:cubicBezTo>
                  <a:cubicBezTo>
                    <a:pt x="118" y="5"/>
                    <a:pt x="140" y="0"/>
                    <a:pt x="162" y="0"/>
                  </a:cubicBezTo>
                  <a:cubicBezTo>
                    <a:pt x="185" y="0"/>
                    <a:pt x="206" y="5"/>
                    <a:pt x="226" y="13"/>
                  </a:cubicBezTo>
                </a:path>
              </a:pathLst>
            </a:custGeom>
            <a:no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4611966-004B-4A27-A812-DD6E4C7EF4DB}"/>
              </a:ext>
            </a:extLst>
          </p:cNvPr>
          <p:cNvSpPr txBox="1"/>
          <p:nvPr/>
        </p:nvSpPr>
        <p:spPr>
          <a:xfrm>
            <a:off x="4856862" y="2612975"/>
            <a:ext cx="195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CÍLOVÁ SKUPINA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Reprezentativní vzorek populace ČR ve věku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18-79 let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399FD58-5631-4486-B20D-90F30F71A986}"/>
              </a:ext>
            </a:extLst>
          </p:cNvPr>
          <p:cNvGrpSpPr/>
          <p:nvPr/>
        </p:nvGrpSpPr>
        <p:grpSpPr>
          <a:xfrm>
            <a:off x="7260597" y="1797505"/>
            <a:ext cx="599184" cy="609980"/>
            <a:chOff x="7369024" y="1356935"/>
            <a:chExt cx="599184" cy="609980"/>
          </a:xfrm>
        </p:grpSpPr>
        <p:sp>
          <p:nvSpPr>
            <p:cNvPr id="15" name="Částečný kruh 14">
              <a:extLst>
                <a:ext uri="{FF2B5EF4-FFF2-40B4-BE49-F238E27FC236}">
                  <a16:creationId xmlns:a16="http://schemas.microsoft.com/office/drawing/2014/main" id="{A4E976DD-A33D-44FB-BEA5-3E99B8BAF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69024" y="1450760"/>
              <a:ext cx="516155" cy="516155"/>
            </a:xfrm>
            <a:prstGeom prst="pie">
              <a:avLst/>
            </a:prstGeom>
            <a:noFill/>
            <a:ln w="38100">
              <a:solidFill>
                <a:srgbClr val="1358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1ACD81FA-E557-4C53-BC9A-B3E51B54E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7705" y="1356935"/>
              <a:ext cx="250503" cy="250967"/>
            </a:xfrm>
            <a:custGeom>
              <a:avLst/>
              <a:gdLst>
                <a:gd name="T0" fmla="*/ 0 w 257"/>
                <a:gd name="T1" fmla="*/ 257 h 257"/>
                <a:gd name="T2" fmla="*/ 257 w 257"/>
                <a:gd name="T3" fmla="*/ 257 h 257"/>
                <a:gd name="T4" fmla="*/ 0 w 257"/>
                <a:gd name="T5" fmla="*/ 0 h 257"/>
                <a:gd name="T6" fmla="*/ 0 w 257"/>
                <a:gd name="T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7" h="257">
                  <a:moveTo>
                    <a:pt x="0" y="257"/>
                  </a:moveTo>
                  <a:cubicBezTo>
                    <a:pt x="257" y="257"/>
                    <a:pt x="257" y="257"/>
                    <a:pt x="257" y="257"/>
                  </a:cubicBezTo>
                  <a:cubicBezTo>
                    <a:pt x="257" y="115"/>
                    <a:pt x="142" y="0"/>
                    <a:pt x="0" y="0"/>
                  </a:cubicBezTo>
                  <a:lnTo>
                    <a:pt x="0" y="257"/>
                  </a:ln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994C30C-1685-4319-A07F-00E5F5AAEB87}"/>
              </a:ext>
            </a:extLst>
          </p:cNvPr>
          <p:cNvSpPr txBox="1"/>
          <p:nvPr/>
        </p:nvSpPr>
        <p:spPr>
          <a:xfrm>
            <a:off x="7260597" y="2588270"/>
            <a:ext cx="2240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VELIKOST VZORKU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1000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(Kvótní výběr dle pohlaví, věku, vzdělání, regionu a velikosti místa bydliště)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Lidé, kteří nemají hypotéku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4">
            <a:extLst>
              <a:ext uri="{FF2B5EF4-FFF2-40B4-BE49-F238E27FC236}">
                <a16:creationId xmlns:a16="http://schemas.microsoft.com/office/drawing/2014/main" id="{375C8EF7-DE93-4E68-9ACC-24CB661F06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01575" y="1898254"/>
            <a:ext cx="526105" cy="502305"/>
            <a:chOff x="1196" y="955"/>
            <a:chExt cx="199" cy="190"/>
          </a:xfrm>
          <a:noFill/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0F02F29-9A42-4390-B48B-3BAC6ECF6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" y="955"/>
              <a:ext cx="199" cy="155"/>
            </a:xfrm>
            <a:custGeom>
              <a:avLst/>
              <a:gdLst>
                <a:gd name="T0" fmla="*/ 88 w 92"/>
                <a:gd name="T1" fmla="*/ 72 h 72"/>
                <a:gd name="T2" fmla="*/ 4 w 92"/>
                <a:gd name="T3" fmla="*/ 72 h 72"/>
                <a:gd name="T4" fmla="*/ 0 w 92"/>
                <a:gd name="T5" fmla="*/ 68 h 72"/>
                <a:gd name="T6" fmla="*/ 0 w 92"/>
                <a:gd name="T7" fmla="*/ 4 h 72"/>
                <a:gd name="T8" fmla="*/ 4 w 92"/>
                <a:gd name="T9" fmla="*/ 0 h 72"/>
                <a:gd name="T10" fmla="*/ 88 w 92"/>
                <a:gd name="T11" fmla="*/ 0 h 72"/>
                <a:gd name="T12" fmla="*/ 92 w 92"/>
                <a:gd name="T13" fmla="*/ 4 h 72"/>
                <a:gd name="T14" fmla="*/ 92 w 92"/>
                <a:gd name="T15" fmla="*/ 68 h 72"/>
                <a:gd name="T16" fmla="*/ 88 w 92"/>
                <a:gd name="T1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72">
                  <a:moveTo>
                    <a:pt x="88" y="72"/>
                  </a:moveTo>
                  <a:cubicBezTo>
                    <a:pt x="4" y="72"/>
                    <a:pt x="4" y="72"/>
                    <a:pt x="4" y="72"/>
                  </a:cubicBezTo>
                  <a:cubicBezTo>
                    <a:pt x="2" y="72"/>
                    <a:pt x="0" y="70"/>
                    <a:pt x="0" y="6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2"/>
                    <a:pt x="92" y="4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2" y="70"/>
                    <a:pt x="90" y="72"/>
                    <a:pt x="88" y="72"/>
                  </a:cubicBezTo>
                  <a:close/>
                </a:path>
              </a:pathLst>
            </a:custGeom>
            <a:grp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983CABDB-F1E9-4FA0-A002-AC119DD788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6" y="1084"/>
              <a:ext cx="199" cy="0"/>
            </a:xfrm>
            <a:prstGeom prst="line">
              <a:avLst/>
            </a:prstGeom>
            <a:grp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E3AA9A0C-BFF6-479F-A428-526B16B54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" y="1110"/>
              <a:ext cx="43" cy="35"/>
            </a:xfrm>
            <a:custGeom>
              <a:avLst/>
              <a:gdLst>
                <a:gd name="T0" fmla="*/ 43 w 43"/>
                <a:gd name="T1" fmla="*/ 35 h 35"/>
                <a:gd name="T2" fmla="*/ 0 w 43"/>
                <a:gd name="T3" fmla="*/ 35 h 35"/>
                <a:gd name="T4" fmla="*/ 9 w 43"/>
                <a:gd name="T5" fmla="*/ 0 h 35"/>
                <a:gd name="T6" fmla="*/ 34 w 43"/>
                <a:gd name="T7" fmla="*/ 0 h 35"/>
                <a:gd name="T8" fmla="*/ 43 w 43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5">
                  <a:moveTo>
                    <a:pt x="43" y="35"/>
                  </a:moveTo>
                  <a:lnTo>
                    <a:pt x="0" y="35"/>
                  </a:lnTo>
                  <a:lnTo>
                    <a:pt x="9" y="0"/>
                  </a:lnTo>
                  <a:lnTo>
                    <a:pt x="34" y="0"/>
                  </a:lnTo>
                  <a:lnTo>
                    <a:pt x="43" y="35"/>
                  </a:lnTo>
                  <a:close/>
                </a:path>
              </a:pathLst>
            </a:custGeom>
            <a:grpFill/>
            <a:ln w="254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8">
              <a:extLst>
                <a:ext uri="{FF2B5EF4-FFF2-40B4-BE49-F238E27FC236}">
                  <a16:creationId xmlns:a16="http://schemas.microsoft.com/office/drawing/2014/main" id="{2C3A0303-1191-40AD-AF74-A6E87E826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1145"/>
              <a:ext cx="95" cy="0"/>
            </a:xfrm>
            <a:prstGeom prst="line">
              <a:avLst/>
            </a:prstGeom>
            <a:grpFill/>
            <a:ln w="38100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AF91F31-F800-4B48-94A8-74F1DC5A161D}"/>
              </a:ext>
            </a:extLst>
          </p:cNvPr>
          <p:cNvSpPr txBox="1"/>
          <p:nvPr/>
        </p:nvSpPr>
        <p:spPr>
          <a:xfrm>
            <a:off x="9601395" y="2604574"/>
            <a:ext cx="1895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METODA SBĚRU DAT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Online dotazování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(CAWI) pomocí Ipsos panelu Populace.cz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44">
            <a:extLst>
              <a:ext uri="{FF2B5EF4-FFF2-40B4-BE49-F238E27FC236}">
                <a16:creationId xmlns:a16="http://schemas.microsoft.com/office/drawing/2014/main" id="{E11337B3-EDFB-4C82-9D70-B46708B519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80455" y="4171179"/>
            <a:ext cx="425450" cy="575370"/>
            <a:chOff x="2996" y="2490"/>
            <a:chExt cx="268" cy="359"/>
          </a:xfrm>
        </p:grpSpPr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8DD29D1A-BA35-4D21-960C-69BFFC187E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" y="2490"/>
              <a:ext cx="142" cy="47"/>
            </a:xfrm>
            <a:custGeom>
              <a:avLst/>
              <a:gdLst>
                <a:gd name="T0" fmla="*/ 36 w 36"/>
                <a:gd name="T1" fmla="*/ 12 h 12"/>
                <a:gd name="T2" fmla="*/ 0 w 36"/>
                <a:gd name="T3" fmla="*/ 12 h 12"/>
                <a:gd name="T4" fmla="*/ 0 w 36"/>
                <a:gd name="T5" fmla="*/ 8 h 12"/>
                <a:gd name="T6" fmla="*/ 8 w 36"/>
                <a:gd name="T7" fmla="*/ 0 h 12"/>
                <a:gd name="T8" fmla="*/ 28 w 36"/>
                <a:gd name="T9" fmla="*/ 0 h 12"/>
                <a:gd name="T10" fmla="*/ 36 w 36"/>
                <a:gd name="T11" fmla="*/ 8 h 12"/>
                <a:gd name="T12" fmla="*/ 36 w 36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6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6" y="4"/>
                    <a:pt x="36" y="8"/>
                  </a:cubicBezTo>
                  <a:lnTo>
                    <a:pt x="36" y="12"/>
                  </a:lnTo>
                  <a:close/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5A22E761-2514-49B4-B454-62401F09B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521"/>
              <a:ext cx="268" cy="328"/>
            </a:xfrm>
            <a:custGeom>
              <a:avLst/>
              <a:gdLst>
                <a:gd name="T0" fmla="*/ 237 w 268"/>
                <a:gd name="T1" fmla="*/ 0 h 328"/>
                <a:gd name="T2" fmla="*/ 268 w 268"/>
                <a:gd name="T3" fmla="*/ 0 h 328"/>
                <a:gd name="T4" fmla="*/ 268 w 268"/>
                <a:gd name="T5" fmla="*/ 328 h 328"/>
                <a:gd name="T6" fmla="*/ 0 w 268"/>
                <a:gd name="T7" fmla="*/ 328 h 328"/>
                <a:gd name="T8" fmla="*/ 0 w 268"/>
                <a:gd name="T9" fmla="*/ 0 h 328"/>
                <a:gd name="T10" fmla="*/ 32 w 268"/>
                <a:gd name="T11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328">
                  <a:moveTo>
                    <a:pt x="237" y="0"/>
                  </a:moveTo>
                  <a:lnTo>
                    <a:pt x="268" y="0"/>
                  </a:lnTo>
                  <a:lnTo>
                    <a:pt x="268" y="328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32" y="0"/>
                  </a:lnTo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Freeform 47">
              <a:extLst>
                <a:ext uri="{FF2B5EF4-FFF2-40B4-BE49-F238E27FC236}">
                  <a16:creationId xmlns:a16="http://schemas.microsoft.com/office/drawing/2014/main" id="{2902C3D7-8ED5-435A-AF4A-1299CE171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615"/>
              <a:ext cx="78" cy="47"/>
            </a:xfrm>
            <a:custGeom>
              <a:avLst/>
              <a:gdLst>
                <a:gd name="T0" fmla="*/ 0 w 78"/>
                <a:gd name="T1" fmla="*/ 15 h 47"/>
                <a:gd name="T2" fmla="*/ 31 w 78"/>
                <a:gd name="T3" fmla="*/ 47 h 47"/>
                <a:gd name="T4" fmla="*/ 78 w 78"/>
                <a:gd name="T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47">
                  <a:moveTo>
                    <a:pt x="0" y="15"/>
                  </a:moveTo>
                  <a:lnTo>
                    <a:pt x="31" y="47"/>
                  </a:lnTo>
                  <a:lnTo>
                    <a:pt x="78" y="0"/>
                  </a:lnTo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48">
              <a:extLst>
                <a:ext uri="{FF2B5EF4-FFF2-40B4-BE49-F238E27FC236}">
                  <a16:creationId xmlns:a16="http://schemas.microsoft.com/office/drawing/2014/main" id="{224D2671-102F-4551-99F0-04AF52438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646"/>
              <a:ext cx="63" cy="0"/>
            </a:xfrm>
            <a:prstGeom prst="line">
              <a:avLst/>
            </a:pr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637EDF38-8049-4D55-9EB9-886884B6C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2709"/>
              <a:ext cx="78" cy="46"/>
            </a:xfrm>
            <a:custGeom>
              <a:avLst/>
              <a:gdLst>
                <a:gd name="T0" fmla="*/ 0 w 78"/>
                <a:gd name="T1" fmla="*/ 15 h 46"/>
                <a:gd name="T2" fmla="*/ 31 w 78"/>
                <a:gd name="T3" fmla="*/ 46 h 46"/>
                <a:gd name="T4" fmla="*/ 78 w 78"/>
                <a:gd name="T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46">
                  <a:moveTo>
                    <a:pt x="0" y="15"/>
                  </a:moveTo>
                  <a:lnTo>
                    <a:pt x="31" y="46"/>
                  </a:lnTo>
                  <a:lnTo>
                    <a:pt x="78" y="0"/>
                  </a:lnTo>
                </a:path>
              </a:pathLst>
            </a:cu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Line 50">
              <a:extLst>
                <a:ext uri="{FF2B5EF4-FFF2-40B4-BE49-F238E27FC236}">
                  <a16:creationId xmlns:a16="http://schemas.microsoft.com/office/drawing/2014/main" id="{D568B851-1A2B-4764-A2B7-8697283D1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4" y="2740"/>
              <a:ext cx="63" cy="0"/>
            </a:xfrm>
            <a:prstGeom prst="line">
              <a:avLst/>
            </a:prstGeom>
            <a:no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70650470-971B-4125-8804-074F401A08AA}"/>
              </a:ext>
            </a:extLst>
          </p:cNvPr>
          <p:cNvSpPr txBox="1"/>
          <p:nvPr/>
        </p:nvSpPr>
        <p:spPr>
          <a:xfrm>
            <a:off x="4856862" y="4917353"/>
            <a:ext cx="1824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VÝZKUMNÝ NÁSTROJ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Strukturovaný dotazník </a:t>
            </a:r>
            <a:b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 délce 10 minut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6FCFF346-3056-4843-B7EE-4DFCD88107A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78947" y="4189010"/>
            <a:ext cx="512468" cy="520155"/>
            <a:chOff x="5448" y="2047"/>
            <a:chExt cx="357" cy="358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B6A16664-4B30-4EAA-8ABD-BCA8553BA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2218"/>
              <a:ext cx="78" cy="125"/>
            </a:xfrm>
            <a:custGeom>
              <a:avLst/>
              <a:gdLst>
                <a:gd name="T0" fmla="*/ 0 w 20"/>
                <a:gd name="T1" fmla="*/ 24 h 32"/>
                <a:gd name="T2" fmla="*/ 0 w 20"/>
                <a:gd name="T3" fmla="*/ 24 h 32"/>
                <a:gd name="T4" fmla="*/ 8 w 20"/>
                <a:gd name="T5" fmla="*/ 32 h 32"/>
                <a:gd name="T6" fmla="*/ 12 w 20"/>
                <a:gd name="T7" fmla="*/ 32 h 32"/>
                <a:gd name="T8" fmla="*/ 20 w 20"/>
                <a:gd name="T9" fmla="*/ 24 h 32"/>
                <a:gd name="T10" fmla="*/ 20 w 20"/>
                <a:gd name="T11" fmla="*/ 24 h 32"/>
                <a:gd name="T12" fmla="*/ 20 w 20"/>
                <a:gd name="T13" fmla="*/ 24 h 32"/>
                <a:gd name="T14" fmla="*/ 12 w 20"/>
                <a:gd name="T15" fmla="*/ 16 h 32"/>
                <a:gd name="T16" fmla="*/ 8 w 20"/>
                <a:gd name="T17" fmla="*/ 16 h 32"/>
                <a:gd name="T18" fmla="*/ 12 w 20"/>
                <a:gd name="T19" fmla="*/ 16 h 32"/>
                <a:gd name="T20" fmla="*/ 20 w 20"/>
                <a:gd name="T21" fmla="*/ 8 h 32"/>
                <a:gd name="T22" fmla="*/ 20 w 20"/>
                <a:gd name="T23" fmla="*/ 8 h 32"/>
                <a:gd name="T24" fmla="*/ 20 w 20"/>
                <a:gd name="T25" fmla="*/ 8 h 32"/>
                <a:gd name="T26" fmla="*/ 12 w 20"/>
                <a:gd name="T27" fmla="*/ 0 h 32"/>
                <a:gd name="T28" fmla="*/ 8 w 20"/>
                <a:gd name="T29" fmla="*/ 0 h 32"/>
                <a:gd name="T30" fmla="*/ 0 w 20"/>
                <a:gd name="T31" fmla="*/ 8 h 32"/>
                <a:gd name="T32" fmla="*/ 0 w 20"/>
                <a:gd name="T33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2"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8"/>
                    <a:pt x="4" y="32"/>
                    <a:pt x="8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6" y="32"/>
                    <a:pt x="20" y="28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0"/>
                    <a:pt x="16" y="16"/>
                    <a:pt x="12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6" y="16"/>
                    <a:pt x="20" y="12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16" y="0"/>
                    <a:pt x="1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B89AC5A9-3DC1-484C-98DB-18FE75CF9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" y="2094"/>
              <a:ext cx="357" cy="311"/>
            </a:xfrm>
            <a:custGeom>
              <a:avLst/>
              <a:gdLst>
                <a:gd name="T0" fmla="*/ 88 w 92"/>
                <a:gd name="T1" fmla="*/ 80 h 80"/>
                <a:gd name="T2" fmla="*/ 4 w 92"/>
                <a:gd name="T3" fmla="*/ 80 h 80"/>
                <a:gd name="T4" fmla="*/ 0 w 92"/>
                <a:gd name="T5" fmla="*/ 76 h 80"/>
                <a:gd name="T6" fmla="*/ 0 w 92"/>
                <a:gd name="T7" fmla="*/ 4 h 80"/>
                <a:gd name="T8" fmla="*/ 4 w 92"/>
                <a:gd name="T9" fmla="*/ 0 h 80"/>
                <a:gd name="T10" fmla="*/ 88 w 92"/>
                <a:gd name="T11" fmla="*/ 0 h 80"/>
                <a:gd name="T12" fmla="*/ 92 w 92"/>
                <a:gd name="T13" fmla="*/ 4 h 80"/>
                <a:gd name="T14" fmla="*/ 92 w 92"/>
                <a:gd name="T15" fmla="*/ 76 h 80"/>
                <a:gd name="T16" fmla="*/ 88 w 92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0">
                  <a:moveTo>
                    <a:pt x="88" y="80"/>
                  </a:moveTo>
                  <a:cubicBezTo>
                    <a:pt x="4" y="80"/>
                    <a:pt x="4" y="80"/>
                    <a:pt x="4" y="80"/>
                  </a:cubicBezTo>
                  <a:cubicBezTo>
                    <a:pt x="2" y="80"/>
                    <a:pt x="0" y="78"/>
                    <a:pt x="0" y="7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0" y="0"/>
                    <a:pt x="92" y="2"/>
                    <a:pt x="92" y="4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8"/>
                    <a:pt x="90" y="80"/>
                    <a:pt x="88" y="80"/>
                  </a:cubicBezTo>
                  <a:close/>
                </a:path>
              </a:pathLst>
            </a:cu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Line 22">
              <a:extLst>
                <a:ext uri="{FF2B5EF4-FFF2-40B4-BE49-F238E27FC236}">
                  <a16:creationId xmlns:a16="http://schemas.microsoft.com/office/drawing/2014/main" id="{254F7517-1267-42CF-AF9D-78470FE65B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8" y="2172"/>
              <a:ext cx="357" cy="0"/>
            </a:xfrm>
            <a:prstGeom prst="line">
              <a:avLst/>
            </a:pr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Line 23">
              <a:extLst>
                <a:ext uri="{FF2B5EF4-FFF2-40B4-BE49-F238E27FC236}">
                  <a16:creationId xmlns:a16="http://schemas.microsoft.com/office/drawing/2014/main" id="{F1158884-F791-4F55-8935-2A7C01FB5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43" y="2047"/>
              <a:ext cx="0" cy="78"/>
            </a:xfrm>
            <a:prstGeom prst="line">
              <a:avLst/>
            </a:pr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Line 24">
              <a:extLst>
                <a:ext uri="{FF2B5EF4-FFF2-40B4-BE49-F238E27FC236}">
                  <a16:creationId xmlns:a16="http://schemas.microsoft.com/office/drawing/2014/main" id="{D24D29C8-6C59-4FF1-8DD0-5E5FFB8C68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0" y="2047"/>
              <a:ext cx="0" cy="78"/>
            </a:xfrm>
            <a:prstGeom prst="line">
              <a:avLst/>
            </a:pr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22AC0945-A085-44A1-9E51-D68B50E4B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5" y="2218"/>
              <a:ext cx="31" cy="125"/>
            </a:xfrm>
            <a:custGeom>
              <a:avLst/>
              <a:gdLst>
                <a:gd name="T0" fmla="*/ 31 w 31"/>
                <a:gd name="T1" fmla="*/ 125 h 125"/>
                <a:gd name="T2" fmla="*/ 31 w 31"/>
                <a:gd name="T3" fmla="*/ 0 h 125"/>
                <a:gd name="T4" fmla="*/ 0 w 31"/>
                <a:gd name="T5" fmla="*/ 3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5">
                  <a:moveTo>
                    <a:pt x="31" y="125"/>
                  </a:moveTo>
                  <a:lnTo>
                    <a:pt x="31" y="0"/>
                  </a:lnTo>
                  <a:lnTo>
                    <a:pt x="0" y="31"/>
                  </a:lnTo>
                </a:path>
              </a:pathLst>
            </a:custGeom>
            <a:grpFill/>
            <a:ln w="22225" cap="rnd">
              <a:solidFill>
                <a:srgbClr val="13586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DE1EE4A-0D3E-48B0-AE91-153E21D4FED8}"/>
              </a:ext>
            </a:extLst>
          </p:cNvPr>
          <p:cNvSpPr txBox="1"/>
          <p:nvPr/>
        </p:nvSpPr>
        <p:spPr>
          <a:xfrm>
            <a:off x="7274181" y="4917354"/>
            <a:ext cx="1702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TERMÍN SBĚRU DAT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15.11. – 21.11. 2023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Connecteur droit 34">
            <a:extLst>
              <a:ext uri="{FF2B5EF4-FFF2-40B4-BE49-F238E27FC236}">
                <a16:creationId xmlns:a16="http://schemas.microsoft.com/office/drawing/2014/main" id="{C202918E-0650-4028-B9A2-DEA75D081D9B}"/>
              </a:ext>
            </a:extLst>
          </p:cNvPr>
          <p:cNvCxnSpPr>
            <a:cxnSpLocks/>
          </p:cNvCxnSpPr>
          <p:nvPr/>
        </p:nvCxnSpPr>
        <p:spPr>
          <a:xfrm>
            <a:off x="7329887" y="2536732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34">
            <a:extLst>
              <a:ext uri="{FF2B5EF4-FFF2-40B4-BE49-F238E27FC236}">
                <a16:creationId xmlns:a16="http://schemas.microsoft.com/office/drawing/2014/main" id="{1FE7D485-733E-4511-832C-D3231D790E68}"/>
              </a:ext>
            </a:extLst>
          </p:cNvPr>
          <p:cNvCxnSpPr>
            <a:cxnSpLocks/>
          </p:cNvCxnSpPr>
          <p:nvPr/>
        </p:nvCxnSpPr>
        <p:spPr>
          <a:xfrm>
            <a:off x="9704560" y="2532382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34">
            <a:extLst>
              <a:ext uri="{FF2B5EF4-FFF2-40B4-BE49-F238E27FC236}">
                <a16:creationId xmlns:a16="http://schemas.microsoft.com/office/drawing/2014/main" id="{FE166649-6628-4AFD-82BB-F81849630343}"/>
              </a:ext>
            </a:extLst>
          </p:cNvPr>
          <p:cNvCxnSpPr>
            <a:cxnSpLocks/>
          </p:cNvCxnSpPr>
          <p:nvPr/>
        </p:nvCxnSpPr>
        <p:spPr>
          <a:xfrm>
            <a:off x="4963270" y="4857427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34">
            <a:extLst>
              <a:ext uri="{FF2B5EF4-FFF2-40B4-BE49-F238E27FC236}">
                <a16:creationId xmlns:a16="http://schemas.microsoft.com/office/drawing/2014/main" id="{40937D5C-14C7-40B2-ADBA-55251905480F}"/>
              </a:ext>
            </a:extLst>
          </p:cNvPr>
          <p:cNvCxnSpPr>
            <a:cxnSpLocks/>
          </p:cNvCxnSpPr>
          <p:nvPr/>
        </p:nvCxnSpPr>
        <p:spPr>
          <a:xfrm>
            <a:off x="7365082" y="4850638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bdélník 57">
            <a:extLst>
              <a:ext uri="{FF2B5EF4-FFF2-40B4-BE49-F238E27FC236}">
                <a16:creationId xmlns:a16="http://schemas.microsoft.com/office/drawing/2014/main" id="{8F8D39AF-3790-4915-A603-2A37EC550350}"/>
              </a:ext>
            </a:extLst>
          </p:cNvPr>
          <p:cNvSpPr/>
          <p:nvPr/>
        </p:nvSpPr>
        <p:spPr>
          <a:xfrm>
            <a:off x="376478" y="2911326"/>
            <a:ext cx="4206246" cy="2317874"/>
          </a:xfrm>
          <a:prstGeom prst="rect">
            <a:avLst/>
          </a:prstGeom>
          <a:solidFill>
            <a:srgbClr val="135868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9F1C64BF-9321-4478-A82F-B229B81AD4A2}"/>
              </a:ext>
            </a:extLst>
          </p:cNvPr>
          <p:cNvSpPr txBox="1"/>
          <p:nvPr/>
        </p:nvSpPr>
        <p:spPr>
          <a:xfrm>
            <a:off x="544106" y="3285433"/>
            <a:ext cx="3870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Česká bankovní asociace dlouhodobě sleduje chování Čechů.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 spolupráci s výzkumnou agenturou Ipsos se tentokrát zaměřila na problematiku financování spotřeby Čechů, úvěry na rizikové zadlužování.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090682ED-EF2B-4F16-AA1C-430D6DA09B9D}"/>
              </a:ext>
            </a:extLst>
          </p:cNvPr>
          <p:cNvSpPr txBox="1"/>
          <p:nvPr/>
        </p:nvSpPr>
        <p:spPr>
          <a:xfrm>
            <a:off x="9662591" y="4917353"/>
            <a:ext cx="2190023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KONTAKTY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Michal Kormaňák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Account Director 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Ipsos Public Affairs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michal.kormanak@ipsos.com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1264">
            <a:extLst>
              <a:ext uri="{FF2B5EF4-FFF2-40B4-BE49-F238E27FC236}">
                <a16:creationId xmlns:a16="http://schemas.microsoft.com/office/drawing/2014/main" id="{5E72953D-86D8-4D99-9A46-DDEAF5DF26B6}"/>
              </a:ext>
            </a:extLst>
          </p:cNvPr>
          <p:cNvGrpSpPr>
            <a:grpSpLocks noChangeAspect="1"/>
          </p:cNvGrpSpPr>
          <p:nvPr/>
        </p:nvGrpSpPr>
        <p:grpSpPr>
          <a:xfrm>
            <a:off x="9751658" y="4194791"/>
            <a:ext cx="603622" cy="551758"/>
            <a:chOff x="6459533" y="4251326"/>
            <a:chExt cx="665163" cy="608013"/>
          </a:xfrm>
          <a:solidFill>
            <a:srgbClr val="135868"/>
          </a:solidFill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253B3D6C-D1E0-47C1-852F-6C44FFFEF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363" y="4508501"/>
              <a:ext cx="84138" cy="10795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32" y="15"/>
                </a:cxn>
                <a:cxn ang="0">
                  <a:pos x="16" y="41"/>
                </a:cxn>
                <a:cxn ang="0">
                  <a:pos x="0" y="15"/>
                </a:cxn>
                <a:cxn ang="0">
                  <a:pos x="16" y="0"/>
                </a:cxn>
              </a:cxnLst>
              <a:rect l="0" t="0" r="r" b="b"/>
              <a:pathLst>
                <a:path w="32" h="41">
                  <a:moveTo>
                    <a:pt x="16" y="0"/>
                  </a:moveTo>
                  <a:cubicBezTo>
                    <a:pt x="25" y="0"/>
                    <a:pt x="32" y="7"/>
                    <a:pt x="32" y="15"/>
                  </a:cubicBezTo>
                  <a:cubicBezTo>
                    <a:pt x="32" y="23"/>
                    <a:pt x="26" y="41"/>
                    <a:pt x="16" y="41"/>
                  </a:cubicBezTo>
                  <a:cubicBezTo>
                    <a:pt x="6" y="41"/>
                    <a:pt x="0" y="23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9868393F-76B7-475B-9C5F-49819BDDE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22" y="4630738"/>
              <a:ext cx="176213" cy="127001"/>
            </a:xfrm>
            <a:custGeom>
              <a:avLst/>
              <a:gdLst/>
              <a:ahLst/>
              <a:cxnLst>
                <a:cxn ang="0">
                  <a:pos x="66" y="48"/>
                </a:cxn>
                <a:cxn ang="0">
                  <a:pos x="33" y="48"/>
                </a:cxn>
                <a:cxn ang="0">
                  <a:pos x="0" y="48"/>
                </a:cxn>
                <a:cxn ang="0">
                  <a:pos x="6" y="13"/>
                </a:cxn>
                <a:cxn ang="0">
                  <a:pos x="24" y="0"/>
                </a:cxn>
                <a:cxn ang="0">
                  <a:pos x="29" y="15"/>
                </a:cxn>
                <a:cxn ang="0">
                  <a:pos x="30" y="5"/>
                </a:cxn>
                <a:cxn ang="0">
                  <a:pos x="33" y="2"/>
                </a:cxn>
                <a:cxn ang="0">
                  <a:pos x="36" y="5"/>
                </a:cxn>
                <a:cxn ang="0">
                  <a:pos x="36" y="14"/>
                </a:cxn>
                <a:cxn ang="0">
                  <a:pos x="41" y="0"/>
                </a:cxn>
                <a:cxn ang="0">
                  <a:pos x="60" y="13"/>
                </a:cxn>
                <a:cxn ang="0">
                  <a:pos x="66" y="48"/>
                </a:cxn>
              </a:cxnLst>
              <a:rect l="0" t="0" r="r" b="b"/>
              <a:pathLst>
                <a:path w="66" h="48">
                  <a:moveTo>
                    <a:pt x="66" y="48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34"/>
                    <a:pt x="1" y="21"/>
                    <a:pt x="6" y="13"/>
                  </a:cubicBezTo>
                  <a:cubicBezTo>
                    <a:pt x="11" y="5"/>
                    <a:pt x="17" y="2"/>
                    <a:pt x="24" y="0"/>
                  </a:cubicBezTo>
                  <a:cubicBezTo>
                    <a:pt x="25" y="8"/>
                    <a:pt x="27" y="12"/>
                    <a:pt x="29" y="1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8" y="12"/>
                    <a:pt x="40" y="7"/>
                    <a:pt x="41" y="0"/>
                  </a:cubicBezTo>
                  <a:cubicBezTo>
                    <a:pt x="48" y="2"/>
                    <a:pt x="55" y="5"/>
                    <a:pt x="60" y="13"/>
                  </a:cubicBezTo>
                  <a:cubicBezTo>
                    <a:pt x="65" y="21"/>
                    <a:pt x="66" y="34"/>
                    <a:pt x="66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5FDD07AB-7BF1-4849-9C2A-28885C86C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9091" y="4508500"/>
              <a:ext cx="280988" cy="268288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0" y="82"/>
                </a:cxn>
                <a:cxn ang="0">
                  <a:pos x="42" y="82"/>
                </a:cxn>
                <a:cxn ang="0">
                  <a:pos x="48" y="88"/>
                </a:cxn>
                <a:cxn ang="0">
                  <a:pos x="42" y="94"/>
                </a:cxn>
                <a:cxn ang="0">
                  <a:pos x="0" y="94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105" y="0"/>
                </a:cxn>
                <a:cxn ang="0">
                  <a:pos x="105" y="12"/>
                </a:cxn>
                <a:cxn ang="0">
                  <a:pos x="0" y="12"/>
                </a:cxn>
                <a:cxn ang="0">
                  <a:pos x="0" y="39"/>
                </a:cxn>
                <a:cxn ang="0">
                  <a:pos x="0" y="27"/>
                </a:cxn>
                <a:cxn ang="0">
                  <a:pos x="105" y="27"/>
                </a:cxn>
                <a:cxn ang="0">
                  <a:pos x="105" y="39"/>
                </a:cxn>
                <a:cxn ang="0">
                  <a:pos x="0" y="39"/>
                </a:cxn>
                <a:cxn ang="0">
                  <a:pos x="0" y="67"/>
                </a:cxn>
                <a:cxn ang="0">
                  <a:pos x="0" y="54"/>
                </a:cxn>
                <a:cxn ang="0">
                  <a:pos x="105" y="54"/>
                </a:cxn>
                <a:cxn ang="0">
                  <a:pos x="105" y="67"/>
                </a:cxn>
                <a:cxn ang="0">
                  <a:pos x="0" y="67"/>
                </a:cxn>
                <a:cxn ang="0">
                  <a:pos x="92" y="75"/>
                </a:cxn>
                <a:cxn ang="0">
                  <a:pos x="105" y="88"/>
                </a:cxn>
                <a:cxn ang="0">
                  <a:pos x="92" y="101"/>
                </a:cxn>
                <a:cxn ang="0">
                  <a:pos x="79" y="88"/>
                </a:cxn>
                <a:cxn ang="0">
                  <a:pos x="92" y="75"/>
                </a:cxn>
              </a:cxnLst>
              <a:rect l="0" t="0" r="r" b="b"/>
              <a:pathLst>
                <a:path w="105" h="101">
                  <a:moveTo>
                    <a:pt x="0" y="94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0" y="94"/>
                    <a:pt x="0" y="94"/>
                    <a:pt x="0" y="94"/>
                  </a:cubicBezTo>
                  <a:close/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5" y="12"/>
                    <a:pt x="105" y="12"/>
                    <a:pt x="105" y="12"/>
                  </a:cubicBezTo>
                  <a:cubicBezTo>
                    <a:pt x="0" y="12"/>
                    <a:pt x="0" y="12"/>
                    <a:pt x="0" y="12"/>
                  </a:cubicBezTo>
                  <a:close/>
                  <a:moveTo>
                    <a:pt x="0" y="39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105" y="27"/>
                    <a:pt x="105" y="27"/>
                    <a:pt x="105" y="27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0" y="39"/>
                    <a:pt x="0" y="39"/>
                    <a:pt x="0" y="39"/>
                  </a:cubicBezTo>
                  <a:close/>
                  <a:moveTo>
                    <a:pt x="0" y="67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0" y="67"/>
                    <a:pt x="0" y="67"/>
                    <a:pt x="0" y="67"/>
                  </a:cubicBezTo>
                  <a:close/>
                  <a:moveTo>
                    <a:pt x="92" y="75"/>
                  </a:moveTo>
                  <a:cubicBezTo>
                    <a:pt x="99" y="75"/>
                    <a:pt x="105" y="81"/>
                    <a:pt x="105" y="88"/>
                  </a:cubicBezTo>
                  <a:cubicBezTo>
                    <a:pt x="105" y="95"/>
                    <a:pt x="99" y="101"/>
                    <a:pt x="92" y="101"/>
                  </a:cubicBezTo>
                  <a:cubicBezTo>
                    <a:pt x="84" y="101"/>
                    <a:pt x="79" y="95"/>
                    <a:pt x="79" y="88"/>
                  </a:cubicBezTo>
                  <a:cubicBezTo>
                    <a:pt x="79" y="81"/>
                    <a:pt x="84" y="75"/>
                    <a:pt x="92" y="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A9E441C7-2863-4BEB-8A06-4A337F5DB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9533" y="4251326"/>
              <a:ext cx="665163" cy="608013"/>
            </a:xfrm>
            <a:custGeom>
              <a:avLst/>
              <a:gdLst/>
              <a:ahLst/>
              <a:cxnLst>
                <a:cxn ang="0">
                  <a:pos x="220" y="43"/>
                </a:cxn>
                <a:cxn ang="0">
                  <a:pos x="177" y="43"/>
                </a:cxn>
                <a:cxn ang="0">
                  <a:pos x="177" y="57"/>
                </a:cxn>
                <a:cxn ang="0">
                  <a:pos x="220" y="57"/>
                </a:cxn>
                <a:cxn ang="0">
                  <a:pos x="235" y="73"/>
                </a:cxn>
                <a:cxn ang="0">
                  <a:pos x="235" y="198"/>
                </a:cxn>
                <a:cxn ang="0">
                  <a:pos x="220" y="214"/>
                </a:cxn>
                <a:cxn ang="0">
                  <a:pos x="30" y="214"/>
                </a:cxn>
                <a:cxn ang="0">
                  <a:pos x="14" y="198"/>
                </a:cxn>
                <a:cxn ang="0">
                  <a:pos x="14" y="73"/>
                </a:cxn>
                <a:cxn ang="0">
                  <a:pos x="30" y="57"/>
                </a:cxn>
                <a:cxn ang="0">
                  <a:pos x="72" y="57"/>
                </a:cxn>
                <a:cxn ang="0">
                  <a:pos x="72" y="43"/>
                </a:cxn>
                <a:cxn ang="0">
                  <a:pos x="30" y="43"/>
                </a:cxn>
                <a:cxn ang="0">
                  <a:pos x="0" y="73"/>
                </a:cxn>
                <a:cxn ang="0">
                  <a:pos x="0" y="198"/>
                </a:cxn>
                <a:cxn ang="0">
                  <a:pos x="30" y="228"/>
                </a:cxn>
                <a:cxn ang="0">
                  <a:pos x="220" y="228"/>
                </a:cxn>
                <a:cxn ang="0">
                  <a:pos x="249" y="198"/>
                </a:cxn>
                <a:cxn ang="0">
                  <a:pos x="249" y="73"/>
                </a:cxn>
                <a:cxn ang="0">
                  <a:pos x="220" y="43"/>
                </a:cxn>
                <a:cxn ang="0">
                  <a:pos x="125" y="20"/>
                </a:cxn>
                <a:cxn ang="0">
                  <a:pos x="136" y="31"/>
                </a:cxn>
                <a:cxn ang="0">
                  <a:pos x="125" y="43"/>
                </a:cxn>
                <a:cxn ang="0">
                  <a:pos x="113" y="31"/>
                </a:cxn>
                <a:cxn ang="0">
                  <a:pos x="125" y="20"/>
                </a:cxn>
                <a:cxn ang="0">
                  <a:pos x="143" y="14"/>
                </a:cxn>
                <a:cxn ang="0">
                  <a:pos x="149" y="25"/>
                </a:cxn>
                <a:cxn ang="0">
                  <a:pos x="166" y="25"/>
                </a:cxn>
                <a:cxn ang="0">
                  <a:pos x="173" y="31"/>
                </a:cxn>
                <a:cxn ang="0">
                  <a:pos x="173" y="59"/>
                </a:cxn>
                <a:cxn ang="0">
                  <a:pos x="166" y="66"/>
                </a:cxn>
                <a:cxn ang="0">
                  <a:pos x="84" y="66"/>
                </a:cxn>
                <a:cxn ang="0">
                  <a:pos x="77" y="59"/>
                </a:cxn>
                <a:cxn ang="0">
                  <a:pos x="77" y="31"/>
                </a:cxn>
                <a:cxn ang="0">
                  <a:pos x="84" y="25"/>
                </a:cxn>
                <a:cxn ang="0">
                  <a:pos x="100" y="25"/>
                </a:cxn>
                <a:cxn ang="0">
                  <a:pos x="143" y="14"/>
                </a:cxn>
              </a:cxnLst>
              <a:rect l="0" t="0" r="r" b="b"/>
              <a:pathLst>
                <a:path w="249" h="228">
                  <a:moveTo>
                    <a:pt x="220" y="43"/>
                  </a:moveTo>
                  <a:cubicBezTo>
                    <a:pt x="177" y="43"/>
                    <a:pt x="177" y="43"/>
                    <a:pt x="177" y="43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220" y="57"/>
                    <a:pt x="220" y="57"/>
                    <a:pt x="220" y="57"/>
                  </a:cubicBezTo>
                  <a:cubicBezTo>
                    <a:pt x="228" y="57"/>
                    <a:pt x="235" y="64"/>
                    <a:pt x="235" y="73"/>
                  </a:cubicBezTo>
                  <a:cubicBezTo>
                    <a:pt x="235" y="198"/>
                    <a:pt x="235" y="198"/>
                    <a:pt x="235" y="198"/>
                  </a:cubicBezTo>
                  <a:cubicBezTo>
                    <a:pt x="235" y="207"/>
                    <a:pt x="228" y="214"/>
                    <a:pt x="220" y="214"/>
                  </a:cubicBezTo>
                  <a:cubicBezTo>
                    <a:pt x="30" y="214"/>
                    <a:pt x="30" y="214"/>
                    <a:pt x="30" y="214"/>
                  </a:cubicBezTo>
                  <a:cubicBezTo>
                    <a:pt x="21" y="214"/>
                    <a:pt x="14" y="207"/>
                    <a:pt x="14" y="198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64"/>
                    <a:pt x="21" y="57"/>
                    <a:pt x="30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14" y="43"/>
                    <a:pt x="0" y="57"/>
                    <a:pt x="0" y="73"/>
                  </a:cubicBezTo>
                  <a:cubicBezTo>
                    <a:pt x="0" y="198"/>
                    <a:pt x="0" y="198"/>
                    <a:pt x="0" y="198"/>
                  </a:cubicBezTo>
                  <a:cubicBezTo>
                    <a:pt x="0" y="215"/>
                    <a:pt x="14" y="228"/>
                    <a:pt x="30" y="228"/>
                  </a:cubicBezTo>
                  <a:cubicBezTo>
                    <a:pt x="220" y="228"/>
                    <a:pt x="220" y="228"/>
                    <a:pt x="220" y="228"/>
                  </a:cubicBezTo>
                  <a:cubicBezTo>
                    <a:pt x="236" y="228"/>
                    <a:pt x="249" y="215"/>
                    <a:pt x="249" y="198"/>
                  </a:cubicBezTo>
                  <a:cubicBezTo>
                    <a:pt x="249" y="73"/>
                    <a:pt x="249" y="73"/>
                    <a:pt x="249" y="73"/>
                  </a:cubicBezTo>
                  <a:cubicBezTo>
                    <a:pt x="249" y="57"/>
                    <a:pt x="236" y="43"/>
                    <a:pt x="220" y="43"/>
                  </a:cubicBezTo>
                  <a:close/>
                  <a:moveTo>
                    <a:pt x="125" y="20"/>
                  </a:moveTo>
                  <a:cubicBezTo>
                    <a:pt x="131" y="20"/>
                    <a:pt x="136" y="25"/>
                    <a:pt x="136" y="31"/>
                  </a:cubicBezTo>
                  <a:cubicBezTo>
                    <a:pt x="136" y="38"/>
                    <a:pt x="131" y="43"/>
                    <a:pt x="125" y="43"/>
                  </a:cubicBezTo>
                  <a:cubicBezTo>
                    <a:pt x="118" y="43"/>
                    <a:pt x="113" y="38"/>
                    <a:pt x="113" y="31"/>
                  </a:cubicBezTo>
                  <a:cubicBezTo>
                    <a:pt x="113" y="25"/>
                    <a:pt x="118" y="20"/>
                    <a:pt x="125" y="20"/>
                  </a:cubicBezTo>
                  <a:close/>
                  <a:moveTo>
                    <a:pt x="143" y="14"/>
                  </a:moveTo>
                  <a:cubicBezTo>
                    <a:pt x="146" y="17"/>
                    <a:pt x="148" y="20"/>
                    <a:pt x="149" y="25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70" y="25"/>
                    <a:pt x="173" y="28"/>
                    <a:pt x="173" y="31"/>
                  </a:cubicBezTo>
                  <a:cubicBezTo>
                    <a:pt x="173" y="59"/>
                    <a:pt x="173" y="59"/>
                    <a:pt x="173" y="59"/>
                  </a:cubicBezTo>
                  <a:cubicBezTo>
                    <a:pt x="173" y="63"/>
                    <a:pt x="170" y="66"/>
                    <a:pt x="166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0" y="66"/>
                    <a:pt x="77" y="63"/>
                    <a:pt x="77" y="59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28"/>
                    <a:pt x="80" y="25"/>
                    <a:pt x="84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106" y="6"/>
                    <a:pt x="129" y="0"/>
                    <a:pt x="143" y="1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1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EB8C3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4" name="Connecteur droit 34">
            <a:extLst>
              <a:ext uri="{FF2B5EF4-FFF2-40B4-BE49-F238E27FC236}">
                <a16:creationId xmlns:a16="http://schemas.microsoft.com/office/drawing/2014/main" id="{65111B46-1D4D-4EE0-8034-BFF5EDBA8CC4}"/>
              </a:ext>
            </a:extLst>
          </p:cNvPr>
          <p:cNvCxnSpPr>
            <a:cxnSpLocks/>
          </p:cNvCxnSpPr>
          <p:nvPr/>
        </p:nvCxnSpPr>
        <p:spPr>
          <a:xfrm>
            <a:off x="9766894" y="4852766"/>
            <a:ext cx="1440000" cy="0"/>
          </a:xfrm>
          <a:prstGeom prst="line">
            <a:avLst/>
          </a:prstGeom>
          <a:ln w="25400" cap="rnd">
            <a:solidFill>
              <a:srgbClr val="13586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Nadpis 2">
            <a:extLst>
              <a:ext uri="{FF2B5EF4-FFF2-40B4-BE49-F238E27FC236}">
                <a16:creationId xmlns:a16="http://schemas.microsoft.com/office/drawing/2014/main" id="{59F7ACD6-FEF0-418B-84B8-D6C7B33D7D3D}"/>
              </a:ext>
            </a:extLst>
          </p:cNvPr>
          <p:cNvSpPr txBox="1">
            <a:spLocks/>
          </p:cNvSpPr>
          <p:nvPr/>
        </p:nvSpPr>
        <p:spPr>
          <a:xfrm>
            <a:off x="127590" y="123841"/>
            <a:ext cx="11934000" cy="4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METODOLOGIE A POZADÍ VÝZKUMU</a:t>
            </a:r>
          </a:p>
        </p:txBody>
      </p:sp>
      <p:sp>
        <p:nvSpPr>
          <p:cNvPr id="4" name="TextovéPole 2">
            <a:extLst>
              <a:ext uri="{FF2B5EF4-FFF2-40B4-BE49-F238E27FC236}">
                <a16:creationId xmlns:a16="http://schemas.microsoft.com/office/drawing/2014/main" id="{F1E7C4A7-2F0D-8F4B-BE4D-6F8FBC6BB6E0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71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35868">
                <a:alpha val="91000"/>
              </a:srgbClr>
            </a:gs>
            <a:gs pos="73000">
              <a:srgbClr val="088287">
                <a:alpha val="73000"/>
              </a:srgbClr>
            </a:gs>
            <a:gs pos="100000">
              <a:srgbClr val="87AAB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154337" y="2888940"/>
            <a:ext cx="6373711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32828" algn="ctr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INDEX RIZIKOVÉHO ZADLUŽOVÁNÍ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2">
            <a:extLst>
              <a:ext uri="{FF2B5EF4-FFF2-40B4-BE49-F238E27FC236}">
                <a16:creationId xmlns:a16="http://schemas.microsoft.com/office/drawing/2014/main" id="{7CD530BD-C48B-2A47-AD50-1F5654067274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2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F362F423-5EC6-4F78-92DC-35840691516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37832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F362F423-5EC6-4F78-92DC-3584069151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INDEX RIZIKOVÉHO ZADLUŽOVÁNÍ</a:t>
            </a: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227449"/>
            <a:ext cx="10586475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Báze: 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Pozn. </a:t>
            </a:r>
            <a:r>
              <a:rPr lang="cs-CZ" dirty="0">
                <a:solidFill>
                  <a:srgbClr val="FFFFFF">
                    <a:lumMod val="50000"/>
                  </a:srgbClr>
                </a:solidFill>
              </a:rPr>
              <a:t>% podíl těch, kteří mají zkušenost s nějakou formou půjčky</a:t>
            </a: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2" name="Tabulka 3">
            <a:extLst>
              <a:ext uri="{FF2B5EF4-FFF2-40B4-BE49-F238E27FC236}">
                <a16:creationId xmlns:a16="http://schemas.microsoft.com/office/drawing/2014/main" id="{4A0F8008-71F9-4236-9B40-EAD2B1CD7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012193"/>
              </p:ext>
            </p:extLst>
          </p:nvPr>
        </p:nvGraphicFramePr>
        <p:xfrm>
          <a:off x="1019436" y="1268760"/>
          <a:ext cx="6445914" cy="490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31875185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2959162073"/>
                    </a:ext>
                  </a:extLst>
                </a:gridCol>
                <a:gridCol w="1116124">
                  <a:extLst>
                    <a:ext uri="{9D8B030D-6E8A-4147-A177-3AD203B41FA5}">
                      <a16:colId xmlns:a16="http://schemas.microsoft.com/office/drawing/2014/main" val="991843428"/>
                    </a:ext>
                  </a:extLst>
                </a:gridCol>
                <a:gridCol w="669914">
                  <a:extLst>
                    <a:ext uri="{9D8B030D-6E8A-4147-A177-3AD203B41FA5}">
                      <a16:colId xmlns:a16="http://schemas.microsoft.com/office/drawing/2014/main" val="478985029"/>
                    </a:ext>
                  </a:extLst>
                </a:gridCol>
                <a:gridCol w="669914">
                  <a:extLst>
                    <a:ext uri="{9D8B030D-6E8A-4147-A177-3AD203B41FA5}">
                      <a16:colId xmlns:a16="http://schemas.microsoft.com/office/drawing/2014/main" val="1489099106"/>
                    </a:ext>
                  </a:extLst>
                </a:gridCol>
                <a:gridCol w="669914">
                  <a:extLst>
                    <a:ext uri="{9D8B030D-6E8A-4147-A177-3AD203B41FA5}">
                      <a16:colId xmlns:a16="http://schemas.microsoft.com/office/drawing/2014/main" val="3905330565"/>
                    </a:ext>
                  </a:extLst>
                </a:gridCol>
                <a:gridCol w="669914">
                  <a:extLst>
                    <a:ext uri="{9D8B030D-6E8A-4147-A177-3AD203B41FA5}">
                      <a16:colId xmlns:a16="http://schemas.microsoft.com/office/drawing/2014/main" val="2682288972"/>
                    </a:ext>
                  </a:extLst>
                </a:gridCol>
                <a:gridCol w="669914">
                  <a:extLst>
                    <a:ext uri="{9D8B030D-6E8A-4147-A177-3AD203B41FA5}">
                      <a16:colId xmlns:a16="http://schemas.microsoft.com/office/drawing/2014/main" val="1482291486"/>
                    </a:ext>
                  </a:extLst>
                </a:gridCol>
              </a:tblGrid>
              <a:tr h="432048">
                <a:tc gridSpan="2"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Počet respondentů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0 </a:t>
                      </a: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bodů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1 </a:t>
                      </a: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bod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2 </a:t>
                      </a: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body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3 </a:t>
                      </a:r>
                    </a:p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body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</a:rPr>
                        <a:t>4 body a více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852486"/>
                  </a:ext>
                </a:extLst>
              </a:tr>
              <a:tr h="240495">
                <a:tc gridSpan="2">
                  <a:txBody>
                    <a:bodyPr/>
                    <a:lstStyle/>
                    <a:p>
                      <a:pPr algn="ctr"/>
                      <a:r>
                        <a:rPr lang="cs-CZ" sz="1050" b="0" dirty="0">
                          <a:solidFill>
                            <a:schemeClr val="bg1"/>
                          </a:solidFill>
                        </a:rPr>
                        <a:t>Rok 2021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0" dirty="0">
                          <a:solidFill>
                            <a:schemeClr val="bg1"/>
                          </a:solidFill>
                        </a:rPr>
                        <a:t>1005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008281"/>
                  </a:ext>
                </a:extLst>
              </a:tr>
              <a:tr h="240495">
                <a:tc gridSpan="2">
                  <a:txBody>
                    <a:bodyPr/>
                    <a:lstStyle/>
                    <a:p>
                      <a:pPr algn="ctr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Rok 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5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911481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Rok 2023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i="0" u="none" strike="noStrike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58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980030"/>
                  </a:ext>
                </a:extLst>
              </a:tr>
              <a:tr h="240495">
                <a:tc rowSpan="2"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Pohlaví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Muž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833497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Žena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776344"/>
                  </a:ext>
                </a:extLst>
              </a:tr>
              <a:tr h="240495">
                <a:tc rowSpan="6"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Věk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18 – 26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14 %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641212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27 – 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593983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36 – 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34 %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801530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45 – 53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34 %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31570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54 – 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691588"/>
                  </a:ext>
                </a:extLst>
              </a:tr>
              <a:tr h="284751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66 – 79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810330"/>
                  </a:ext>
                </a:extLst>
              </a:tr>
              <a:tr h="284751"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Vzdělání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ZŠ, Vyučen/a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14 %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49154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Maturita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5076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VOŠ, VŠ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30 %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242379"/>
                  </a:ext>
                </a:extLst>
              </a:tr>
              <a:tr h="240495"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Region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Praha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586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50 %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2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596705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Čechy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25 %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847832"/>
                  </a:ext>
                </a:extLst>
              </a:tr>
              <a:tr h="240495">
                <a:tc vMerge="1">
                  <a:txBody>
                    <a:bodyPr/>
                    <a:lstStyle/>
                    <a:p>
                      <a:endParaRPr lang="cs-CZ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dirty="0"/>
                        <a:t>Morava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16 %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96826"/>
                  </a:ext>
                </a:extLst>
              </a:tr>
            </a:tbl>
          </a:graphicData>
        </a:graphic>
      </p:graphicFrame>
      <p:sp>
        <p:nvSpPr>
          <p:cNvPr id="15" name="Obdélník 14">
            <a:extLst>
              <a:ext uri="{FF2B5EF4-FFF2-40B4-BE49-F238E27FC236}">
                <a16:creationId xmlns:a16="http://schemas.microsoft.com/office/drawing/2014/main" id="{81E60F22-2295-4597-B5E2-85969AD0969F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027BB637-AC86-4C6D-A99D-5EB2FD3DE3ED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77A567B-24DF-4DE0-A7A6-CB95F35AA2F0}"/>
              </a:ext>
            </a:extLst>
          </p:cNvPr>
          <p:cNvSpPr txBox="1"/>
          <p:nvPr/>
        </p:nvSpPr>
        <p:spPr>
          <a:xfrm>
            <a:off x="7706357" y="1386844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Metodika indexu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8" name="Group 35">
            <a:extLst>
              <a:ext uri="{FF2B5EF4-FFF2-40B4-BE49-F238E27FC236}">
                <a16:creationId xmlns:a16="http://schemas.microsoft.com/office/drawing/2014/main" id="{A0C8CA87-E164-4EA0-B578-A9A17B73771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9" name="Oval 36">
              <a:extLst>
                <a:ext uri="{FF2B5EF4-FFF2-40B4-BE49-F238E27FC236}">
                  <a16:creationId xmlns:a16="http://schemas.microsoft.com/office/drawing/2014/main" id="{54C53756-06DC-42D2-B28C-C4CB2EBFF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Line 37">
              <a:extLst>
                <a:ext uri="{FF2B5EF4-FFF2-40B4-BE49-F238E27FC236}">
                  <a16:creationId xmlns:a16="http://schemas.microsoft.com/office/drawing/2014/main" id="{1E2B2D59-F0A3-496D-909B-97BC31370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38">
              <a:extLst>
                <a:ext uri="{FF2B5EF4-FFF2-40B4-BE49-F238E27FC236}">
                  <a16:creationId xmlns:a16="http://schemas.microsoft.com/office/drawing/2014/main" id="{3B3F2D9C-7F50-4FED-BF0D-44A694817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C6CB1FF-286B-4C48-9AC2-73A649EB873C}"/>
              </a:ext>
            </a:extLst>
          </p:cNvPr>
          <p:cNvSpPr txBox="1"/>
          <p:nvPr/>
        </p:nvSpPr>
        <p:spPr>
          <a:xfrm>
            <a:off x="7790650" y="1996556"/>
            <a:ext cx="381396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Index rizikového zadlužování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Rizikové chování je definováno na škále od 0 do 9, kde s rostoucím počtem bodů roste rizikovost.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135868"/>
                </a:solidFill>
                <a:effectLst/>
                <a:highlight>
                  <a:srgbClr val="FFFFFF"/>
                </a:highligh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lang="cs-CZ" sz="1100" b="1" dirty="0">
              <a:solidFill>
                <a:srgbClr val="135868"/>
              </a:solidFill>
              <a:highlight>
                <a:srgbClr val="FFFFFF"/>
              </a:highlight>
              <a:latin typeface="Arial" panose="020B0604020202020204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Hodnotící kritéria:</a:t>
            </a:r>
          </a:p>
        </p:txBody>
      </p:sp>
      <p:graphicFrame>
        <p:nvGraphicFramePr>
          <p:cNvPr id="24" name="Tabulka 26">
            <a:extLst>
              <a:ext uri="{FF2B5EF4-FFF2-40B4-BE49-F238E27FC236}">
                <a16:creationId xmlns:a16="http://schemas.microsoft.com/office/drawing/2014/main" id="{8557F9D7-FFCB-4BBB-A61A-20BC84A06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854133"/>
              </p:ext>
            </p:extLst>
          </p:nvPr>
        </p:nvGraphicFramePr>
        <p:xfrm>
          <a:off x="7862628" y="3669940"/>
          <a:ext cx="3990846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9916">
                  <a:extLst>
                    <a:ext uri="{9D8B030D-6E8A-4147-A177-3AD203B41FA5}">
                      <a16:colId xmlns:a16="http://schemas.microsoft.com/office/drawing/2014/main" val="612390046"/>
                    </a:ext>
                  </a:extLst>
                </a:gridCol>
                <a:gridCol w="860930">
                  <a:extLst>
                    <a:ext uri="{9D8B030D-6E8A-4147-A177-3AD203B41FA5}">
                      <a16:colId xmlns:a16="http://schemas.microsoft.com/office/drawing/2014/main" val="4184728757"/>
                    </a:ext>
                  </a:extLst>
                </a:gridCol>
              </a:tblGrid>
              <a:tr h="208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b="0" dirty="0">
                          <a:solidFill>
                            <a:schemeClr val="bg1"/>
                          </a:solidFill>
                          <a:latin typeface="+mn-lt"/>
                        </a:rPr>
                        <a:t>Spotřebitel je ochotný krýt splátky další půjčkou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2 body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3632746"/>
                  </a:ext>
                </a:extLst>
              </a:tr>
              <a:tr h="290520">
                <a:tc>
                  <a:txBody>
                    <a:bodyPr/>
                    <a:lstStyle/>
                    <a:p>
                      <a:r>
                        <a:rPr lang="cs-CZ" sz="1100" dirty="0">
                          <a:solidFill>
                            <a:schemeClr val="bg1"/>
                          </a:solidFill>
                          <a:latin typeface="+mn-lt"/>
                        </a:rPr>
                        <a:t>Neschopnost splácet chce spotřebitel řešit další půjčkou </a:t>
                      </a:r>
                      <a:endParaRPr lang="cs-CZ" sz="11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2 body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9715938"/>
                  </a:ext>
                </a:extLst>
              </a:tr>
              <a:tr h="208625">
                <a:tc>
                  <a:txBody>
                    <a:bodyPr/>
                    <a:lstStyle/>
                    <a:p>
                      <a:r>
                        <a:rPr lang="cs-CZ" sz="1100" dirty="0">
                          <a:solidFill>
                            <a:srgbClr val="FFFFFF"/>
                          </a:solidFill>
                          <a:latin typeface="+mn-lt"/>
                        </a:rPr>
                        <a:t>Aktuálně spotřebitel splácí 3 a více půjček </a:t>
                      </a:r>
                      <a:endParaRPr lang="cs-CZ" sz="11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2 body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150790"/>
                  </a:ext>
                </a:extLst>
              </a:tr>
              <a:tr h="290520">
                <a:tc>
                  <a:txBody>
                    <a:bodyPr/>
                    <a:lstStyle/>
                    <a:p>
                      <a:r>
                        <a:rPr lang="cs-CZ" sz="1100" dirty="0">
                          <a:solidFill>
                            <a:srgbClr val="FFFFFF"/>
                          </a:solidFill>
                          <a:latin typeface="+mn-lt"/>
                        </a:rPr>
                        <a:t>Spotřebitel si půjčil při dlouhodobém nedostatku financí </a:t>
                      </a:r>
                      <a:endParaRPr lang="cs-CZ" sz="11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1 bod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031871"/>
                  </a:ext>
                </a:extLst>
              </a:tr>
              <a:tr h="290520">
                <a:tc>
                  <a:txBody>
                    <a:bodyPr/>
                    <a:lstStyle/>
                    <a:p>
                      <a:r>
                        <a:rPr lang="cs-CZ" sz="1100" dirty="0">
                          <a:solidFill>
                            <a:srgbClr val="FFFFFF"/>
                          </a:solidFill>
                          <a:latin typeface="+mn-lt"/>
                        </a:rPr>
                        <a:t>Spotřebitel si půjčil na běžnou spotřebu nebo zábavu </a:t>
                      </a:r>
                      <a:endParaRPr lang="cs-CZ" sz="11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1 bod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251007"/>
                  </a:ext>
                </a:extLst>
              </a:tr>
              <a:tr h="404653">
                <a:tc>
                  <a:txBody>
                    <a:bodyPr/>
                    <a:lstStyle/>
                    <a:p>
                      <a:r>
                        <a:rPr lang="cs-CZ" sz="1100" dirty="0">
                          <a:solidFill>
                            <a:srgbClr val="FFFFFF"/>
                          </a:solidFill>
                          <a:latin typeface="+mn-lt"/>
                        </a:rPr>
                        <a:t>Spotřebitel si půjčil u nebankovní společnosti či fyzické osoby , aniž by si zjistil, zda má licenci k poskytování úvěrů od ČNB </a:t>
                      </a:r>
                      <a:endParaRPr lang="cs-CZ" sz="11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1 bod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93928"/>
                  </a:ext>
                </a:extLst>
              </a:tr>
              <a:tr h="404653">
                <a:tc>
                  <a:txBody>
                    <a:bodyPr/>
                    <a:lstStyle/>
                    <a:p>
                      <a:endParaRPr lang="cs-CZ" sz="11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algn="ctr"/>
                      <a:r>
                        <a:rPr lang="cs-CZ" sz="1100" b="1" dirty="0">
                          <a:solidFill>
                            <a:schemeClr val="bg1"/>
                          </a:solidFill>
                        </a:rPr>
                        <a:t>9 bodů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534023"/>
                  </a:ext>
                </a:extLst>
              </a:tr>
            </a:tbl>
          </a:graphicData>
        </a:graphic>
      </p:graphicFrame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2" y="626028"/>
            <a:ext cx="7480576" cy="891419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Vysoce rizikově se v posledním roce chovalo 11 % Čechů. Nejčastěji jde o střední generaci a lidi s nižším vzděláním.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2C7E5C29-AABE-0472-6001-6620927B7200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12C3002-5633-539C-1AEB-9E81E305ABEA}"/>
              </a:ext>
            </a:extLst>
          </p:cNvPr>
          <p:cNvSpPr txBox="1"/>
          <p:nvPr/>
        </p:nvSpPr>
        <p:spPr>
          <a:xfrm>
            <a:off x="8494277" y="2874905"/>
            <a:ext cx="2809611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135868"/>
                </a:solidFill>
                <a:latin typeface="Arial" panose="020B0604020202020204"/>
              </a:rPr>
              <a:t>4 a více bodů = rizikový spotřebitel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52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35868">
                <a:alpha val="91000"/>
              </a:srgbClr>
            </a:gs>
            <a:gs pos="73000">
              <a:srgbClr val="088287">
                <a:alpha val="73000"/>
              </a:srgbClr>
            </a:gs>
            <a:gs pos="100000">
              <a:srgbClr val="87AAB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92DCEF48-2637-4B6C-9910-BBF0113121C1}"/>
              </a:ext>
            </a:extLst>
          </p:cNvPr>
          <p:cNvSpPr/>
          <p:nvPr/>
        </p:nvSpPr>
        <p:spPr>
          <a:xfrm>
            <a:off x="0" y="2024844"/>
            <a:ext cx="12192000" cy="2592288"/>
          </a:xfrm>
          <a:prstGeom prst="rect">
            <a:avLst/>
          </a:prstGeom>
          <a:solidFill>
            <a:srgbClr val="135868">
              <a:alpha val="69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Zástupný text 6">
            <a:extLst>
              <a:ext uri="{FF2B5EF4-FFF2-40B4-BE49-F238E27FC236}">
                <a16:creationId xmlns:a16="http://schemas.microsoft.com/office/drawing/2014/main" id="{D76C4820-C2C7-4037-90AE-20D6765E44B5}"/>
              </a:ext>
            </a:extLst>
          </p:cNvPr>
          <p:cNvSpPr txBox="1">
            <a:spLocks/>
          </p:cNvSpPr>
          <p:nvPr/>
        </p:nvSpPr>
        <p:spPr>
          <a:xfrm>
            <a:off x="515380" y="2744924"/>
            <a:ext cx="7741863" cy="642385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solidFill>
                  <a:schemeClr val="bg1"/>
                </a:solidFill>
              </a:rPr>
              <a:t>ZKUŠENOST S PŮJČKAMI A ÚVĚRY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B26ED471-FF43-4C7A-BE44-F3E7DFAEB00C}"/>
              </a:ext>
            </a:extLst>
          </p:cNvPr>
          <p:cNvCxnSpPr/>
          <p:nvPr/>
        </p:nvCxnSpPr>
        <p:spPr>
          <a:xfrm>
            <a:off x="308675" y="3531325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2">
            <a:extLst>
              <a:ext uri="{FF2B5EF4-FFF2-40B4-BE49-F238E27FC236}">
                <a16:creationId xmlns:a16="http://schemas.microsoft.com/office/drawing/2014/main" id="{E11AF593-C444-3B09-32DD-77814D0272BD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5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133208" cy="48600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ZKUŠENOSTI S PŮJČKAMI A ÚVĚRY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7480577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Češi nejčastěji využívají nákup na splátky, kontokorent a spotřebitelské úvěry a půjčky. Pětina Čechů si ale nikdy na nic nepůjčila. </a:t>
            </a:r>
          </a:p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093296"/>
            <a:ext cx="7128791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FS0. Se kterou níže uvedenou situací máte osobní zkušenost?; FS24_1. Využil/a jste někdy sloučení více půjček do jedné u jednoho poskytovatele (konsolidace)?; FS24_2. Využil/a jste někdy převedení půjčky k jinému poskytovateli (refinancování)? FS0_1. Na co kreditní kartu nejčastěji využíváte? FS0_2. Na co kontokorent nejčastěji využíváte?</a:t>
            </a:r>
          </a:p>
        </p:txBody>
      </p:sp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26031236-9A54-4891-BF86-5CB3D2F88B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59513"/>
              </p:ext>
            </p:extLst>
          </p:nvPr>
        </p:nvGraphicFramePr>
        <p:xfrm>
          <a:off x="17104" y="1726002"/>
          <a:ext cx="6357142" cy="4177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00877218-F323-5BE0-A541-C3C2634457DB}"/>
              </a:ext>
            </a:extLst>
          </p:cNvPr>
          <p:cNvCxnSpPr/>
          <p:nvPr/>
        </p:nvCxnSpPr>
        <p:spPr>
          <a:xfrm>
            <a:off x="7774024" y="15107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7706357" y="1124744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7790650" y="1510716"/>
            <a:ext cx="416149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 nákupem placeným kreditní kartou mají osobní zkušenost častěji muži (33 %) než ženy (23 %).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Lidé ve věku od 35 do 49 let mají častěji zkušenost s kontokorentem, hypotečním úvěrem, půjčkou, nákupem na splátky, či půjčkou od rodiny. </a:t>
            </a: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Lidé starší 65 let si pak častěji nepůjčili nikdy. 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Lidé s VŠ mají častěji zkušenost s platbou kreditní kartou a hypotečním úvěrem.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4BAB9BA-CA6A-C1D7-252E-04AF2F851820}"/>
              </a:ext>
            </a:extLst>
          </p:cNvPr>
          <p:cNvSpPr txBox="1"/>
          <p:nvPr/>
        </p:nvSpPr>
        <p:spPr>
          <a:xfrm>
            <a:off x="6703820" y="5441919"/>
            <a:ext cx="7605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n=1000</a:t>
            </a:r>
            <a:endParaRPr lang="cs-CZ" sz="105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30A353-28CA-471F-AC9B-D5C7C6886404}"/>
              </a:ext>
            </a:extLst>
          </p:cNvPr>
          <p:cNvSpPr txBox="1"/>
          <p:nvPr/>
        </p:nvSpPr>
        <p:spPr>
          <a:xfrm>
            <a:off x="7788922" y="4345297"/>
            <a:ext cx="1583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29 %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roce 2022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5153E00-173F-454E-AC5E-07C9FE1E89F7}"/>
              </a:ext>
            </a:extLst>
          </p:cNvPr>
          <p:cNvSpPr txBox="1"/>
          <p:nvPr/>
        </p:nvSpPr>
        <p:spPr>
          <a:xfrm>
            <a:off x="9089618" y="4415201"/>
            <a:ext cx="28625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Čechů, kteří si půjčili, někdy využilo </a:t>
            </a:r>
            <a:r>
              <a:rPr kumimoji="0" lang="cs-CZ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konsolidaci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(sloučení více půjček u jednoho poskytovatele)</a:t>
            </a:r>
            <a:endParaRPr lang="cs-CZ" sz="3200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FE4ECD02-0302-476C-8E95-2E0AC3F69BDC}"/>
              </a:ext>
            </a:extLst>
          </p:cNvPr>
          <p:cNvSpPr txBox="1"/>
          <p:nvPr/>
        </p:nvSpPr>
        <p:spPr>
          <a:xfrm>
            <a:off x="7788922" y="5439250"/>
            <a:ext cx="15839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28 %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roce 2022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66BE66A-6448-44DC-926B-F45AC857DF37}"/>
              </a:ext>
            </a:extLst>
          </p:cNvPr>
          <p:cNvSpPr txBox="1"/>
          <p:nvPr/>
        </p:nvSpPr>
        <p:spPr>
          <a:xfrm>
            <a:off x="9089618" y="5481228"/>
            <a:ext cx="262300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Čechů, kteří si půjčili, někdy využilo </a:t>
            </a:r>
            <a:r>
              <a:rPr kumimoji="0" lang="cs-CZ" sz="16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refinancování</a:t>
            </a:r>
            <a:r>
              <a:rPr kumimoji="0" lang="cs-CZ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cs-CZ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(převedení půjčky k jinému poskytovateli)</a:t>
            </a:r>
            <a:endParaRPr lang="cs-CZ" sz="3200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6A23D61-0826-438C-8541-0B36BAA2B238}"/>
              </a:ext>
            </a:extLst>
          </p:cNvPr>
          <p:cNvSpPr txBox="1"/>
          <p:nvPr/>
        </p:nvSpPr>
        <p:spPr>
          <a:xfrm>
            <a:off x="11095654" y="6207749"/>
            <a:ext cx="108565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n=789 (půjčili si v minulosti)</a:t>
            </a:r>
            <a:endParaRPr lang="cs-CZ" sz="1050" dirty="0">
              <a:solidFill>
                <a:schemeClr val="bg1"/>
              </a:solidFill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304ABE8B-C04B-4F44-809F-282E563AF50C}"/>
              </a:ext>
            </a:extLst>
          </p:cNvPr>
          <p:cNvSpPr/>
          <p:nvPr/>
        </p:nvSpPr>
        <p:spPr>
          <a:xfrm>
            <a:off x="7788922" y="4197158"/>
            <a:ext cx="4253276" cy="2424341"/>
          </a:xfrm>
          <a:prstGeom prst="rect">
            <a:avLst/>
          </a:prstGeom>
          <a:noFill/>
          <a:ln w="3175">
            <a:solidFill>
              <a:schemeClr val="accent6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D74DE5C-E8FB-DC9B-1E58-A21223E33027}"/>
              </a:ext>
            </a:extLst>
          </p:cNvPr>
          <p:cNvSpPr/>
          <p:nvPr/>
        </p:nvSpPr>
        <p:spPr>
          <a:xfrm>
            <a:off x="4447091" y="3928631"/>
            <a:ext cx="1288869" cy="16459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18 % v roce 2022</a:t>
            </a:r>
          </a:p>
        </p:txBody>
      </p:sp>
      <p:sp>
        <p:nvSpPr>
          <p:cNvPr id="23" name="TextovéPole 2">
            <a:extLst>
              <a:ext uri="{FF2B5EF4-FFF2-40B4-BE49-F238E27FC236}">
                <a16:creationId xmlns:a16="http://schemas.microsoft.com/office/drawing/2014/main" id="{AF496599-3428-906D-DB7A-02CF2249E78E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D6907F2A-D3A6-F0ED-28B5-4B4F8852D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98549" flipH="1">
            <a:off x="5314251" y="2287211"/>
            <a:ext cx="450140" cy="45014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924CAC8-FC49-1285-EE76-3F20282184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1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0269" flipH="1" flipV="1">
            <a:off x="4935189" y="3150125"/>
            <a:ext cx="456081" cy="456081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FE4C0A-7E27-9FD4-4C2A-28478AB2449C}"/>
              </a:ext>
            </a:extLst>
          </p:cNvPr>
          <p:cNvSpPr/>
          <p:nvPr/>
        </p:nvSpPr>
        <p:spPr>
          <a:xfrm>
            <a:off x="5820725" y="1700808"/>
            <a:ext cx="1768393" cy="811347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Nejčastější využití </a:t>
            </a:r>
            <a:b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2: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Běžné nákupy </a:t>
            </a: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43 %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rezerva </a:t>
            </a: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33 %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D84BE18A-901A-D934-D110-5F75E8707E5D}"/>
              </a:ext>
            </a:extLst>
          </p:cNvPr>
          <p:cNvSpPr/>
          <p:nvPr/>
        </p:nvSpPr>
        <p:spPr>
          <a:xfrm>
            <a:off x="5443731" y="2969744"/>
            <a:ext cx="1768393" cy="74728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Nejčastější využití </a:t>
            </a:r>
            <a:b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2 :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rezerva </a:t>
            </a: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63 %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Běžné nákupy </a:t>
            </a:r>
            <a:r>
              <a:rPr lang="cs-CZ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12 %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136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33186CA1-33D3-04CD-849C-78C0F9E5EAD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33186CA1-33D3-04CD-849C-78C0F9E5EA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Graf 17">
            <a:extLst>
              <a:ext uri="{FF2B5EF4-FFF2-40B4-BE49-F238E27FC236}">
                <a16:creationId xmlns:a16="http://schemas.microsoft.com/office/drawing/2014/main" id="{26031236-9A54-4891-BF86-5CB3D2F88B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843075"/>
              </p:ext>
            </p:extLst>
          </p:nvPr>
        </p:nvGraphicFramePr>
        <p:xfrm>
          <a:off x="-312712" y="1824764"/>
          <a:ext cx="4378078" cy="4221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123841"/>
            <a:ext cx="7133208" cy="486000"/>
          </a:xfrm>
        </p:spPr>
        <p:txBody>
          <a:bodyPr vert="horz">
            <a:normAutofit/>
          </a:bodyPr>
          <a:lstStyle/>
          <a:p>
            <a:r>
              <a:rPr lang="cs-CZ" sz="2000" b="1" dirty="0">
                <a:solidFill>
                  <a:srgbClr val="135868"/>
                </a:solidFill>
                <a:latin typeface="Arial Black" panose="020B0A04020102020204" pitchFamily="34" charset="0"/>
              </a:rPr>
              <a:t>PŮJČOVÁNÍ NA SPOTŘEBU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9"/>
            <a:ext cx="7480577" cy="642386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Nejčastěji si lidé půjčují na praktické věci jako je auto či motorka, rekonstrukce bytu, spotřební elektronika nebo bílé elektro. 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7" y="6204801"/>
            <a:ext cx="7007528" cy="2769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9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9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FS1. Půjčil/a jste si někdy na některou z následujících věcí?; FS5. Půjčil/a jste si na některou z následujících věcí </a:t>
            </a:r>
            <a:br>
              <a:rPr kumimoji="0" lang="cs-CZ" sz="9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</a:br>
            <a:r>
              <a:rPr kumimoji="0" lang="cs-CZ" sz="9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v roce 2022? </a:t>
            </a:r>
            <a:endParaRPr kumimoji="0" lang="cs-CZ" sz="9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7608167" y="0"/>
            <a:ext cx="4592675" cy="6858000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7706357" y="1386844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7790650" y="2193826"/>
            <a:ext cx="41955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Muži (30 %) si častěji než ženy (23 %) půjčili na spotřební elektroniku.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Pro člena rodiny si půjčili častěji lidé ve věku od 18 do 34 let (17 %). A mladí lidé od 18 do 26 let si častěji půjčili na zážitky či dovolenou (15 %).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Na bílé elektro si častěji půjčili lidé ve věku od 45 do 53 let (41 %) a také si častěji půjčili na rekonstrukci bytu.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A častěji než mladí lidé od 18 do 34 let půjčili i na auto či motorku (39 %). </a:t>
            </a:r>
          </a:p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cs-CZ" sz="1400" dirty="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956540" y="375621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/>
        </p:nvSpPr>
        <p:spPr>
          <a:xfrm>
            <a:off x="401673" y="1961456"/>
            <a:ext cx="7480577" cy="642385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Autofit/>
          </a:bodyPr>
          <a:lstStyle>
            <a:lvl1pPr marL="0" marR="0" indent="-232828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1600" b="1" kern="1200" dirty="0" smtClean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cs-CZ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10FB05EF-1663-DD54-9318-B428306E88BD}"/>
              </a:ext>
            </a:extLst>
          </p:cNvPr>
          <p:cNvCxnSpPr/>
          <p:nvPr/>
        </p:nvCxnSpPr>
        <p:spPr>
          <a:xfrm>
            <a:off x="7774024" y="1772816"/>
            <a:ext cx="428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E63FBF4-D3BB-664D-D553-0D6C52A5E9BC}"/>
              </a:ext>
            </a:extLst>
          </p:cNvPr>
          <p:cNvSpPr txBox="1"/>
          <p:nvPr/>
        </p:nvSpPr>
        <p:spPr>
          <a:xfrm>
            <a:off x="47558" y="1412776"/>
            <a:ext cx="4125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62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co si Češi v minulosti půjčovali?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987E02C-D244-C24C-6960-99A7CFAFAA6B}"/>
              </a:ext>
            </a:extLst>
          </p:cNvPr>
          <p:cNvSpPr/>
          <p:nvPr/>
        </p:nvSpPr>
        <p:spPr>
          <a:xfrm>
            <a:off x="178004" y="1821966"/>
            <a:ext cx="3937776" cy="1607034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graphicFrame>
        <p:nvGraphicFramePr>
          <p:cNvPr id="14" name="Tabulka 16">
            <a:extLst>
              <a:ext uri="{FF2B5EF4-FFF2-40B4-BE49-F238E27FC236}">
                <a16:creationId xmlns:a16="http://schemas.microsoft.com/office/drawing/2014/main" id="{C3FA5786-645F-4930-95A0-98BC9A87E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416645"/>
              </p:ext>
            </p:extLst>
          </p:nvPr>
        </p:nvGraphicFramePr>
        <p:xfrm>
          <a:off x="166049" y="1860768"/>
          <a:ext cx="2149531" cy="4032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9531">
                  <a:extLst>
                    <a:ext uri="{9D8B030D-6E8A-4147-A177-3AD203B41FA5}">
                      <a16:colId xmlns:a16="http://schemas.microsoft.com/office/drawing/2014/main" val="3687457070"/>
                    </a:ext>
                  </a:extLst>
                </a:gridCol>
              </a:tblGrid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Auto / motorka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246646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Rekonstrukce bytu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955834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Spotřební elektronika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719587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Bílé elektro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610574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Vybavení bytu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83334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Splacení předchozí/jiné půjčky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553232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Běžná spotřeba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39055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Půjčka pro člena rodiny / děti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470757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Vzdělání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2933362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Zážitky / dovolená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372480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Lékařský zákrok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534938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Sportovní vybavení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216289"/>
                  </a:ext>
                </a:extLst>
              </a:tr>
              <a:tr h="310154"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Na něco jiného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2560545"/>
                  </a:ext>
                </a:extLst>
              </a:tr>
            </a:tbl>
          </a:graphicData>
        </a:graphic>
      </p:graphicFrame>
      <p:sp>
        <p:nvSpPr>
          <p:cNvPr id="34" name="TextovéPole 33">
            <a:extLst>
              <a:ext uri="{FF2B5EF4-FFF2-40B4-BE49-F238E27FC236}">
                <a16:creationId xmlns:a16="http://schemas.microsoft.com/office/drawing/2014/main" id="{19A1BF60-C0F7-4A82-9A75-5F41C7199645}"/>
              </a:ext>
            </a:extLst>
          </p:cNvPr>
          <p:cNvSpPr txBox="1"/>
          <p:nvPr/>
        </p:nvSpPr>
        <p:spPr>
          <a:xfrm>
            <a:off x="2769922" y="5940072"/>
            <a:ext cx="287812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n=789 (půjčili si v minulosti)*</a:t>
            </a:r>
            <a:endParaRPr lang="cs-CZ" sz="900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81BFE24E-8401-9C4D-DD4A-8E3BAC1A3EFE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1A3F3B4-87E4-0E5E-0BFD-0C1132C8CB63}"/>
              </a:ext>
            </a:extLst>
          </p:cNvPr>
          <p:cNvSpPr txBox="1"/>
          <p:nvPr/>
        </p:nvSpPr>
        <p:spPr>
          <a:xfrm>
            <a:off x="4126399" y="1412776"/>
            <a:ext cx="3463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V poslední době si lidé nejčastěji půjčovali na:</a:t>
            </a:r>
            <a:br>
              <a:rPr lang="cs-CZ" sz="1600" b="1" dirty="0">
                <a:solidFill>
                  <a:srgbClr val="006260"/>
                </a:solidFill>
                <a:latin typeface="Arial" panose="020B0604020202020204"/>
              </a:rPr>
            </a:br>
            <a:endParaRPr lang="cs-CZ" sz="1600" b="1" dirty="0">
              <a:solidFill>
                <a:srgbClr val="006260"/>
              </a:solidFill>
              <a:latin typeface="Arial" panose="020B060402020202020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dirty="0">
                <a:solidFill>
                  <a:srgbClr val="006260"/>
                </a:solidFill>
                <a:latin typeface="Arial" panose="020B0604020202020204"/>
              </a:rPr>
              <a:t>TOP 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0" name="Tabulka 16">
            <a:extLst>
              <a:ext uri="{FF2B5EF4-FFF2-40B4-BE49-F238E27FC236}">
                <a16:creationId xmlns:a16="http://schemas.microsoft.com/office/drawing/2014/main" id="{134CA916-7B35-C675-1A05-9B49C1B06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35704"/>
              </p:ext>
            </p:extLst>
          </p:nvPr>
        </p:nvGraphicFramePr>
        <p:xfrm>
          <a:off x="5019077" y="2382788"/>
          <a:ext cx="2571286" cy="1539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183">
                  <a:extLst>
                    <a:ext uri="{9D8B030D-6E8A-4147-A177-3AD203B41FA5}">
                      <a16:colId xmlns:a16="http://schemas.microsoft.com/office/drawing/2014/main" val="3687457070"/>
                    </a:ext>
                  </a:extLst>
                </a:gridCol>
                <a:gridCol w="821103">
                  <a:extLst>
                    <a:ext uri="{9D8B030D-6E8A-4147-A177-3AD203B41FA5}">
                      <a16:colId xmlns:a16="http://schemas.microsoft.com/office/drawing/2014/main" val="637602002"/>
                    </a:ext>
                  </a:extLst>
                </a:gridCol>
              </a:tblGrid>
              <a:tr h="3078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  <a:ea typeface="+mn-ea"/>
                          <a:cs typeface="+mn-cs"/>
                        </a:rPr>
                        <a:t>Spotřební elektroniku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246646"/>
                  </a:ext>
                </a:extLst>
              </a:tr>
              <a:tr h="3078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  <a:ea typeface="+mn-ea"/>
                          <a:cs typeface="+mn-cs"/>
                        </a:rPr>
                        <a:t>Auto / motorka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5994743"/>
                  </a:ext>
                </a:extLst>
              </a:tr>
              <a:tr h="30789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  <a:ea typeface="+mn-ea"/>
                          <a:cs typeface="+mn-cs"/>
                        </a:rPr>
                        <a:t>Bílé elektro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091741"/>
                  </a:ext>
                </a:extLst>
              </a:tr>
              <a:tr h="3078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  <a:ea typeface="+mn-ea"/>
                          <a:cs typeface="+mn-cs"/>
                        </a:rPr>
                        <a:t>Vybavení bytu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321609"/>
                  </a:ext>
                </a:extLst>
              </a:tr>
              <a:tr h="30789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  <a:ea typeface="+mn-ea"/>
                          <a:cs typeface="+mn-cs"/>
                        </a:rPr>
                        <a:t>Běžnou spotřebu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 CE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70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52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8C4B0207-B9D5-4B16-5C31-9358F75E8D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2974119"/>
              </p:ext>
            </p:extLst>
          </p:nvPr>
        </p:nvGraphicFramePr>
        <p:xfrm>
          <a:off x="5813287" y="902152"/>
          <a:ext cx="6259377" cy="3726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>
            <a:extLst>
              <a:ext uri="{FF2B5EF4-FFF2-40B4-BE49-F238E27FC236}">
                <a16:creationId xmlns:a16="http://schemas.microsoft.com/office/drawing/2014/main" id="{83C6BFAD-B707-2CBD-C029-8C6311ED0A7D}"/>
              </a:ext>
            </a:extLst>
          </p:cNvPr>
          <p:cNvSpPr/>
          <p:nvPr/>
        </p:nvSpPr>
        <p:spPr>
          <a:xfrm>
            <a:off x="1" y="4464855"/>
            <a:ext cx="12200842" cy="1405518"/>
          </a:xfrm>
          <a:prstGeom prst="rect">
            <a:avLst/>
          </a:prstGeom>
          <a:solidFill>
            <a:srgbClr val="135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EAFA2A6-0CCA-4C30-8AAC-09C3A440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" y="47786"/>
            <a:ext cx="7928490" cy="56205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135868"/>
                </a:solidFill>
                <a:latin typeface="Arial Black" panose="020B0A04020102020204" pitchFamily="34" charset="0"/>
              </a:rPr>
              <a:t>ČEŠI NEJČASTĚJI ZVAŽUJÍ PŮJČKU VYŠŠÍ ČÁSTKY</a:t>
            </a:r>
            <a:endParaRPr lang="cs-CZ" sz="2000" b="1" dirty="0">
              <a:solidFill>
                <a:srgbClr val="135868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E6DBE10-BF77-4D20-83FF-CFC1059113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590" y="626028"/>
            <a:ext cx="11945348" cy="642385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následujícím roce si plánuje vzít půjčku 8 % Čechů, nejčastěji od 100 do 200 tisíc Kč. Nejčastěji ji chtějí využít na rekonstrukci bytu či jeho vybavení.</a:t>
            </a:r>
          </a:p>
        </p:txBody>
      </p:sp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B52E979F-91B2-4E4B-97E7-8AFC6370349D}"/>
              </a:ext>
            </a:extLst>
          </p:cNvPr>
          <p:cNvSpPr txBox="1">
            <a:spLocks/>
          </p:cNvSpPr>
          <p:nvPr/>
        </p:nvSpPr>
        <p:spPr>
          <a:xfrm>
            <a:off x="479376" y="6227449"/>
            <a:ext cx="10586475" cy="46166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i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0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Otázka:</a:t>
            </a:r>
            <a:r>
              <a:rPr kumimoji="0" lang="cs-CZ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pl-PL" sz="10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FS9_2. Zvažujete si v následujících 12 měsících vzít půjčku? FS9_3. A kolik si dohromady plánujete půjčit? FS9_1. A na co si zvažujete půjčit?</a:t>
            </a:r>
          </a:p>
          <a:p>
            <a:pPr>
              <a:defRPr/>
            </a:pPr>
            <a:r>
              <a:rPr lang="pl-PL" b="1" dirty="0">
                <a:solidFill>
                  <a:srgbClr val="FFFFFF">
                    <a:lumMod val="50000"/>
                  </a:srgbClr>
                </a:solidFill>
              </a:rPr>
              <a:t>Pozn:</a:t>
            </a:r>
            <a:r>
              <a:rPr lang="pl-PL" b="0" dirty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cs-CZ" sz="1000" dirty="0"/>
              <a:t>Respondenti nebrali v úvahu hypotéku či úvěr ze stavebního spoření</a:t>
            </a:r>
            <a:endParaRPr kumimoji="0" lang="cs-CZ" sz="800" b="1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000" b="0" i="1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819C506-92FB-2A49-0521-88F7D27F8AAB}"/>
              </a:ext>
            </a:extLst>
          </p:cNvPr>
          <p:cNvSpPr txBox="1"/>
          <p:nvPr/>
        </p:nvSpPr>
        <p:spPr>
          <a:xfrm>
            <a:off x="2363938" y="4458598"/>
            <a:ext cx="2795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Sociodemografické rozdíly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A6423B-D6E9-E0BB-57A8-FA7A69386DB1}"/>
              </a:ext>
            </a:extLst>
          </p:cNvPr>
          <p:cNvSpPr txBox="1"/>
          <p:nvPr/>
        </p:nvSpPr>
        <p:spPr>
          <a:xfrm>
            <a:off x="2855747" y="4836058"/>
            <a:ext cx="3032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spotřební elektroniku si častěji zvažují půjčit muži (21 %) než ženy (3 %).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" name="Group 35">
            <a:extLst>
              <a:ext uri="{FF2B5EF4-FFF2-40B4-BE49-F238E27FC236}">
                <a16:creationId xmlns:a16="http://schemas.microsoft.com/office/drawing/2014/main" id="{4E89F9D6-8032-F4B1-00E1-52ED7675CB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2503" y="4588089"/>
            <a:ext cx="896933" cy="893139"/>
            <a:chOff x="7115" y="2550"/>
            <a:chExt cx="473" cy="471"/>
          </a:xfrm>
          <a:noFill/>
        </p:grpSpPr>
        <p:sp>
          <p:nvSpPr>
            <p:cNvPr id="10" name="Oval 36">
              <a:extLst>
                <a:ext uri="{FF2B5EF4-FFF2-40B4-BE49-F238E27FC236}">
                  <a16:creationId xmlns:a16="http://schemas.microsoft.com/office/drawing/2014/main" id="{12BB63C7-61D2-EE2B-E492-628F4F252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" y="2550"/>
              <a:ext cx="473" cy="471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5A1EBADA-40A0-61FE-2592-359FFE0B4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3" y="2703"/>
              <a:ext cx="0" cy="227"/>
            </a:xfrm>
            <a:prstGeom prst="lin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4C4C2575-5318-3BCB-7C94-DBFFCA6CD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1" y="2601"/>
              <a:ext cx="41" cy="40"/>
            </a:xfrm>
            <a:prstGeom prst="ellipse">
              <a:avLst/>
            </a:prstGeom>
            <a:grp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2FBB70DF-53E6-B7F0-6590-75DCC6000948}"/>
              </a:ext>
            </a:extLst>
          </p:cNvPr>
          <p:cNvSpPr txBox="1"/>
          <p:nvPr/>
        </p:nvSpPr>
        <p:spPr>
          <a:xfrm>
            <a:off x="6333789" y="4797152"/>
            <a:ext cx="426271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 běžnou spotřebu si častěji plánují půjčit lidé se ZŠ </a:t>
            </a:r>
            <a:r>
              <a:rPr lang="cs-CZ" sz="1400" dirty="0">
                <a:solidFill>
                  <a:srgbClr val="FFFFFF"/>
                </a:solidFill>
                <a:latin typeface="Arial" panose="020B0604020202020204"/>
              </a:rPr>
              <a:t>či s vyučením (28 %) a mladí lidé do 26 let.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9" name="Grafický objekt 15" descr="Filantropie obrys">
            <a:extLst>
              <a:ext uri="{FF2B5EF4-FFF2-40B4-BE49-F238E27FC236}">
                <a16:creationId xmlns:a16="http://schemas.microsoft.com/office/drawing/2014/main" id="{CFC47CA3-FB5A-5903-4570-E520EE707DAB}"/>
              </a:ext>
            </a:extLst>
          </p:cNvPr>
          <p:cNvGrpSpPr/>
          <p:nvPr/>
        </p:nvGrpSpPr>
        <p:grpSpPr>
          <a:xfrm>
            <a:off x="9819557" y="2708920"/>
            <a:ext cx="284807" cy="319611"/>
            <a:chOff x="11372817" y="3411606"/>
            <a:chExt cx="421667" cy="331557"/>
          </a:xfrm>
          <a:solidFill>
            <a:schemeClr val="tx1"/>
          </a:solidFill>
        </p:grpSpPr>
        <p:sp>
          <p:nvSpPr>
            <p:cNvPr id="50" name="Volný tvar: obrazec 49">
              <a:extLst>
                <a:ext uri="{FF2B5EF4-FFF2-40B4-BE49-F238E27FC236}">
                  <a16:creationId xmlns:a16="http://schemas.microsoft.com/office/drawing/2014/main" id="{C79321E5-E579-5B49-F485-36E85D9F7139}"/>
                </a:ext>
              </a:extLst>
            </p:cNvPr>
            <p:cNvSpPr/>
            <p:nvPr/>
          </p:nvSpPr>
          <p:spPr>
            <a:xfrm>
              <a:off x="11372817" y="3598310"/>
              <a:ext cx="295172" cy="79196"/>
            </a:xfrm>
            <a:custGeom>
              <a:avLst/>
              <a:gdLst>
                <a:gd name="connsiteX0" fmla="*/ 159297 w 295172"/>
                <a:gd name="connsiteY0" fmla="*/ 9370 h 79196"/>
                <a:gd name="connsiteX1" fmla="*/ 271742 w 295172"/>
                <a:gd name="connsiteY1" fmla="*/ 9370 h 79196"/>
                <a:gd name="connsiteX2" fmla="*/ 285803 w 295172"/>
                <a:gd name="connsiteY2" fmla="*/ 23430 h 79196"/>
                <a:gd name="connsiteX3" fmla="*/ 271742 w 295172"/>
                <a:gd name="connsiteY3" fmla="*/ 37491 h 79196"/>
                <a:gd name="connsiteX4" fmla="*/ 187409 w 295172"/>
                <a:gd name="connsiteY4" fmla="*/ 37491 h 79196"/>
                <a:gd name="connsiteX5" fmla="*/ 182724 w 295172"/>
                <a:gd name="connsiteY5" fmla="*/ 42176 h 79196"/>
                <a:gd name="connsiteX6" fmla="*/ 187409 w 295172"/>
                <a:gd name="connsiteY6" fmla="*/ 46861 h 79196"/>
                <a:gd name="connsiteX7" fmla="*/ 271742 w 295172"/>
                <a:gd name="connsiteY7" fmla="*/ 46861 h 79196"/>
                <a:gd name="connsiteX8" fmla="*/ 295173 w 295172"/>
                <a:gd name="connsiteY8" fmla="*/ 23430 h 79196"/>
                <a:gd name="connsiteX9" fmla="*/ 271742 w 295172"/>
                <a:gd name="connsiteY9" fmla="*/ 0 h 79196"/>
                <a:gd name="connsiteX10" fmla="*/ 159297 w 295172"/>
                <a:gd name="connsiteY10" fmla="*/ 0 h 79196"/>
                <a:gd name="connsiteX11" fmla="*/ 135247 w 295172"/>
                <a:gd name="connsiteY11" fmla="*/ 6556 h 79196"/>
                <a:gd name="connsiteX12" fmla="*/ 2657 w 295172"/>
                <a:gd name="connsiteY12" fmla="*/ 70288 h 79196"/>
                <a:gd name="connsiteX13" fmla="*/ 463 w 295172"/>
                <a:gd name="connsiteY13" fmla="*/ 76540 h 79196"/>
                <a:gd name="connsiteX14" fmla="*/ 6715 w 295172"/>
                <a:gd name="connsiteY14" fmla="*/ 78734 h 79196"/>
                <a:gd name="connsiteX15" fmla="*/ 139601 w 295172"/>
                <a:gd name="connsiteY15" fmla="*/ 14846 h 79196"/>
                <a:gd name="connsiteX16" fmla="*/ 159297 w 295172"/>
                <a:gd name="connsiteY16" fmla="*/ 9370 h 79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5172" h="79196">
                  <a:moveTo>
                    <a:pt x="159297" y="9370"/>
                  </a:moveTo>
                  <a:lnTo>
                    <a:pt x="271742" y="9370"/>
                  </a:lnTo>
                  <a:cubicBezTo>
                    <a:pt x="279508" y="9370"/>
                    <a:pt x="285803" y="15665"/>
                    <a:pt x="285803" y="23430"/>
                  </a:cubicBezTo>
                  <a:cubicBezTo>
                    <a:pt x="285803" y="31196"/>
                    <a:pt x="279508" y="37491"/>
                    <a:pt x="271742" y="37491"/>
                  </a:cubicBezTo>
                  <a:lnTo>
                    <a:pt x="187409" y="37491"/>
                  </a:lnTo>
                  <a:cubicBezTo>
                    <a:pt x="184821" y="37491"/>
                    <a:pt x="182724" y="39588"/>
                    <a:pt x="182724" y="42176"/>
                  </a:cubicBezTo>
                  <a:cubicBezTo>
                    <a:pt x="182724" y="44763"/>
                    <a:pt x="184821" y="46861"/>
                    <a:pt x="187409" y="46861"/>
                  </a:cubicBezTo>
                  <a:lnTo>
                    <a:pt x="271742" y="46861"/>
                  </a:lnTo>
                  <a:cubicBezTo>
                    <a:pt x="284683" y="46861"/>
                    <a:pt x="295173" y="36371"/>
                    <a:pt x="295173" y="23430"/>
                  </a:cubicBezTo>
                  <a:cubicBezTo>
                    <a:pt x="295173" y="10490"/>
                    <a:pt x="284683" y="0"/>
                    <a:pt x="271742" y="0"/>
                  </a:cubicBezTo>
                  <a:lnTo>
                    <a:pt x="159297" y="0"/>
                  </a:lnTo>
                  <a:cubicBezTo>
                    <a:pt x="150848" y="69"/>
                    <a:pt x="142562" y="2328"/>
                    <a:pt x="135247" y="6556"/>
                  </a:cubicBezTo>
                  <a:lnTo>
                    <a:pt x="2657" y="70288"/>
                  </a:lnTo>
                  <a:cubicBezTo>
                    <a:pt x="325" y="71409"/>
                    <a:pt x="-657" y="74208"/>
                    <a:pt x="463" y="76540"/>
                  </a:cubicBezTo>
                  <a:cubicBezTo>
                    <a:pt x="1584" y="78872"/>
                    <a:pt x="4383" y="79854"/>
                    <a:pt x="6715" y="78734"/>
                  </a:cubicBezTo>
                  <a:lnTo>
                    <a:pt x="139601" y="14846"/>
                  </a:lnTo>
                  <a:cubicBezTo>
                    <a:pt x="145570" y="11319"/>
                    <a:pt x="152364" y="9430"/>
                    <a:pt x="159297" y="9370"/>
                  </a:cubicBez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1" name="Volný tvar: obrazec 50">
              <a:extLst>
                <a:ext uri="{FF2B5EF4-FFF2-40B4-BE49-F238E27FC236}">
                  <a16:creationId xmlns:a16="http://schemas.microsoft.com/office/drawing/2014/main" id="{E022C9D4-BBB5-AB3F-FEEE-13ABA20F1643}"/>
                </a:ext>
              </a:extLst>
            </p:cNvPr>
            <p:cNvSpPr/>
            <p:nvPr/>
          </p:nvSpPr>
          <p:spPr>
            <a:xfrm>
              <a:off x="11438360" y="3560347"/>
              <a:ext cx="356125" cy="182816"/>
            </a:xfrm>
            <a:custGeom>
              <a:avLst/>
              <a:gdLst>
                <a:gd name="connsiteX0" fmla="*/ 332698 w 356125"/>
                <a:gd name="connsiteY0" fmla="*/ 5 h 182816"/>
                <a:gd name="connsiteX1" fmla="*/ 320529 w 356125"/>
                <a:gd name="connsiteY1" fmla="*/ 3436 h 182816"/>
                <a:gd name="connsiteX2" fmla="*/ 240413 w 356125"/>
                <a:gd name="connsiteY2" fmla="*/ 49362 h 182816"/>
                <a:gd name="connsiteX3" fmla="*/ 238679 w 356125"/>
                <a:gd name="connsiteY3" fmla="*/ 55758 h 182816"/>
                <a:gd name="connsiteX4" fmla="*/ 245075 w 356125"/>
                <a:gd name="connsiteY4" fmla="*/ 57491 h 182816"/>
                <a:gd name="connsiteX5" fmla="*/ 325458 w 356125"/>
                <a:gd name="connsiteY5" fmla="*/ 11399 h 182816"/>
                <a:gd name="connsiteX6" fmla="*/ 332698 w 356125"/>
                <a:gd name="connsiteY6" fmla="*/ 9375 h 182816"/>
                <a:gd name="connsiteX7" fmla="*/ 346756 w 356125"/>
                <a:gd name="connsiteY7" fmla="*/ 23434 h 182816"/>
                <a:gd name="connsiteX8" fmla="*/ 341807 w 356125"/>
                <a:gd name="connsiteY8" fmla="*/ 34405 h 182816"/>
                <a:gd name="connsiteX9" fmla="*/ 213317 w 356125"/>
                <a:gd name="connsiteY9" fmla="*/ 128343 h 182816"/>
                <a:gd name="connsiteX10" fmla="*/ 204793 w 356125"/>
                <a:gd name="connsiteY10" fmla="*/ 131220 h 182816"/>
                <a:gd name="connsiteX11" fmla="*/ 117181 w 356125"/>
                <a:gd name="connsiteY11" fmla="*/ 131220 h 182816"/>
                <a:gd name="connsiteX12" fmla="*/ 1423 w 356125"/>
                <a:gd name="connsiteY12" fmla="*/ 174769 h 182816"/>
                <a:gd name="connsiteX13" fmla="*/ 1322 w 356125"/>
                <a:gd name="connsiteY13" fmla="*/ 181393 h 182816"/>
                <a:gd name="connsiteX14" fmla="*/ 7947 w 356125"/>
                <a:gd name="connsiteY14" fmla="*/ 181494 h 182816"/>
                <a:gd name="connsiteX15" fmla="*/ 8048 w 356125"/>
                <a:gd name="connsiteY15" fmla="*/ 181394 h 182816"/>
                <a:gd name="connsiteX16" fmla="*/ 117181 w 356125"/>
                <a:gd name="connsiteY16" fmla="*/ 140590 h 182816"/>
                <a:gd name="connsiteX17" fmla="*/ 204793 w 356125"/>
                <a:gd name="connsiteY17" fmla="*/ 140590 h 182816"/>
                <a:gd name="connsiteX18" fmla="*/ 218805 w 356125"/>
                <a:gd name="connsiteY18" fmla="*/ 135937 h 182816"/>
                <a:gd name="connsiteX19" fmla="*/ 347645 w 356125"/>
                <a:gd name="connsiteY19" fmla="*/ 41744 h 182816"/>
                <a:gd name="connsiteX20" fmla="*/ 348192 w 356125"/>
                <a:gd name="connsiteY20" fmla="*/ 41275 h 182816"/>
                <a:gd name="connsiteX21" fmla="*/ 356126 w 356125"/>
                <a:gd name="connsiteY21" fmla="*/ 23435 h 182816"/>
                <a:gd name="connsiteX22" fmla="*/ 332698 w 356125"/>
                <a:gd name="connsiteY22" fmla="*/ 5 h 18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6125" h="182816">
                  <a:moveTo>
                    <a:pt x="332698" y="5"/>
                  </a:moveTo>
                  <a:cubicBezTo>
                    <a:pt x="328391" y="-85"/>
                    <a:pt x="324155" y="1109"/>
                    <a:pt x="320529" y="3436"/>
                  </a:cubicBezTo>
                  <a:lnTo>
                    <a:pt x="240413" y="49362"/>
                  </a:lnTo>
                  <a:cubicBezTo>
                    <a:pt x="238168" y="50649"/>
                    <a:pt x="237392" y="53513"/>
                    <a:pt x="238679" y="55758"/>
                  </a:cubicBezTo>
                  <a:cubicBezTo>
                    <a:pt x="239967" y="58003"/>
                    <a:pt x="242830" y="58779"/>
                    <a:pt x="245075" y="57491"/>
                  </a:cubicBezTo>
                  <a:lnTo>
                    <a:pt x="325458" y="11399"/>
                  </a:lnTo>
                  <a:cubicBezTo>
                    <a:pt x="327611" y="10006"/>
                    <a:pt x="330136" y="9300"/>
                    <a:pt x="332698" y="9375"/>
                  </a:cubicBezTo>
                  <a:cubicBezTo>
                    <a:pt x="340459" y="9384"/>
                    <a:pt x="346747" y="15674"/>
                    <a:pt x="346756" y="23434"/>
                  </a:cubicBezTo>
                  <a:cubicBezTo>
                    <a:pt x="346570" y="27589"/>
                    <a:pt x="344799" y="31515"/>
                    <a:pt x="341807" y="34405"/>
                  </a:cubicBezTo>
                  <a:lnTo>
                    <a:pt x="213317" y="128343"/>
                  </a:lnTo>
                  <a:cubicBezTo>
                    <a:pt x="210859" y="130195"/>
                    <a:pt x="207870" y="131204"/>
                    <a:pt x="204793" y="131220"/>
                  </a:cubicBezTo>
                  <a:lnTo>
                    <a:pt x="117181" y="131220"/>
                  </a:lnTo>
                  <a:cubicBezTo>
                    <a:pt x="69258" y="131220"/>
                    <a:pt x="30313" y="145872"/>
                    <a:pt x="1423" y="174769"/>
                  </a:cubicBezTo>
                  <a:cubicBezTo>
                    <a:pt x="-434" y="176570"/>
                    <a:pt x="-479" y="179536"/>
                    <a:pt x="1322" y="181393"/>
                  </a:cubicBezTo>
                  <a:cubicBezTo>
                    <a:pt x="3124" y="183251"/>
                    <a:pt x="6090" y="183296"/>
                    <a:pt x="7947" y="181494"/>
                  </a:cubicBezTo>
                  <a:cubicBezTo>
                    <a:pt x="7981" y="181462"/>
                    <a:pt x="8014" y="181428"/>
                    <a:pt x="8048" y="181394"/>
                  </a:cubicBezTo>
                  <a:cubicBezTo>
                    <a:pt x="35117" y="154318"/>
                    <a:pt x="71835" y="140590"/>
                    <a:pt x="117181" y="140590"/>
                  </a:cubicBezTo>
                  <a:lnTo>
                    <a:pt x="204793" y="140590"/>
                  </a:lnTo>
                  <a:cubicBezTo>
                    <a:pt x="209840" y="140569"/>
                    <a:pt x="214748" y="138939"/>
                    <a:pt x="218805" y="135937"/>
                  </a:cubicBezTo>
                  <a:lnTo>
                    <a:pt x="347645" y="41744"/>
                  </a:lnTo>
                  <a:lnTo>
                    <a:pt x="348192" y="41275"/>
                  </a:lnTo>
                  <a:cubicBezTo>
                    <a:pt x="353106" y="36621"/>
                    <a:pt x="355961" y="30201"/>
                    <a:pt x="356126" y="23435"/>
                  </a:cubicBezTo>
                  <a:cubicBezTo>
                    <a:pt x="356111" y="10502"/>
                    <a:pt x="345631" y="21"/>
                    <a:pt x="332698" y="5"/>
                  </a:cubicBez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2" name="Volný tvar: obrazec 51">
              <a:extLst>
                <a:ext uri="{FF2B5EF4-FFF2-40B4-BE49-F238E27FC236}">
                  <a16:creationId xmlns:a16="http://schemas.microsoft.com/office/drawing/2014/main" id="{3C7B3317-2770-0D9D-1839-62382CC43BA8}"/>
                </a:ext>
              </a:extLst>
            </p:cNvPr>
            <p:cNvSpPr/>
            <p:nvPr/>
          </p:nvSpPr>
          <p:spPr>
            <a:xfrm>
              <a:off x="11491114" y="3411606"/>
              <a:ext cx="185055" cy="158012"/>
            </a:xfrm>
            <a:custGeom>
              <a:avLst/>
              <a:gdLst>
                <a:gd name="connsiteX0" fmla="*/ 122951 w 185055"/>
                <a:gd name="connsiteY0" fmla="*/ 158012 h 158012"/>
                <a:gd name="connsiteX1" fmla="*/ 185056 w 185055"/>
                <a:gd name="connsiteY1" fmla="*/ 134217 h 158012"/>
                <a:gd name="connsiteX2" fmla="*/ 185056 w 185055"/>
                <a:gd name="connsiteY2" fmla="*/ 116189 h 158012"/>
                <a:gd name="connsiteX3" fmla="*/ 173787 w 185055"/>
                <a:gd name="connsiteY3" fmla="*/ 102119 h 158012"/>
                <a:gd name="connsiteX4" fmla="*/ 173787 w 185055"/>
                <a:gd name="connsiteY4" fmla="*/ 86893 h 158012"/>
                <a:gd name="connsiteX5" fmla="*/ 135477 w 185055"/>
                <a:gd name="connsiteY5" fmla="*/ 64867 h 158012"/>
                <a:gd name="connsiteX6" fmla="*/ 135477 w 185055"/>
                <a:gd name="connsiteY6" fmla="*/ 53090 h 158012"/>
                <a:gd name="connsiteX7" fmla="*/ 124211 w 185055"/>
                <a:gd name="connsiteY7" fmla="*/ 39021 h 158012"/>
                <a:gd name="connsiteX8" fmla="*/ 124211 w 185055"/>
                <a:gd name="connsiteY8" fmla="*/ 23795 h 158012"/>
                <a:gd name="connsiteX9" fmla="*/ 62105 w 185055"/>
                <a:gd name="connsiteY9" fmla="*/ 0 h 158012"/>
                <a:gd name="connsiteX10" fmla="*/ 0 w 185055"/>
                <a:gd name="connsiteY10" fmla="*/ 23793 h 158012"/>
                <a:gd name="connsiteX11" fmla="*/ 0 w 185055"/>
                <a:gd name="connsiteY11" fmla="*/ 41822 h 158012"/>
                <a:gd name="connsiteX12" fmla="*/ 11269 w 185055"/>
                <a:gd name="connsiteY12" fmla="*/ 55885 h 158012"/>
                <a:gd name="connsiteX13" fmla="*/ 11269 w 185055"/>
                <a:gd name="connsiteY13" fmla="*/ 70571 h 158012"/>
                <a:gd name="connsiteX14" fmla="*/ 0 w 185055"/>
                <a:gd name="connsiteY14" fmla="*/ 84638 h 158012"/>
                <a:gd name="connsiteX15" fmla="*/ 0 w 185055"/>
                <a:gd name="connsiteY15" fmla="*/ 102667 h 158012"/>
                <a:gd name="connsiteX16" fmla="*/ 60845 w 185055"/>
                <a:gd name="connsiteY16" fmla="*/ 126440 h 158012"/>
                <a:gd name="connsiteX17" fmla="*/ 60845 w 185055"/>
                <a:gd name="connsiteY17" fmla="*/ 134217 h 158012"/>
                <a:gd name="connsiteX18" fmla="*/ 122951 w 185055"/>
                <a:gd name="connsiteY18" fmla="*/ 158012 h 158012"/>
                <a:gd name="connsiteX19" fmla="*/ 63569 w 185055"/>
                <a:gd name="connsiteY19" fmla="*/ 112497 h 158012"/>
                <a:gd name="connsiteX20" fmla="*/ 56606 w 185055"/>
                <a:gd name="connsiteY20" fmla="*/ 104920 h 158012"/>
                <a:gd name="connsiteX21" fmla="*/ 56606 w 185055"/>
                <a:gd name="connsiteY21" fmla="*/ 98285 h 158012"/>
                <a:gd name="connsiteX22" fmla="*/ 63569 w 185055"/>
                <a:gd name="connsiteY22" fmla="*/ 102271 h 158012"/>
                <a:gd name="connsiteX23" fmla="*/ 74838 w 185055"/>
                <a:gd name="connsiteY23" fmla="*/ 141794 h 158012"/>
                <a:gd name="connsiteX24" fmla="*/ 67872 w 185055"/>
                <a:gd name="connsiteY24" fmla="*/ 134217 h 158012"/>
                <a:gd name="connsiteX25" fmla="*/ 67872 w 185055"/>
                <a:gd name="connsiteY25" fmla="*/ 127582 h 158012"/>
                <a:gd name="connsiteX26" fmla="*/ 74838 w 185055"/>
                <a:gd name="connsiteY26" fmla="*/ 131569 h 158012"/>
                <a:gd name="connsiteX27" fmla="*/ 69425 w 185055"/>
                <a:gd name="connsiteY27" fmla="*/ 115198 h 158012"/>
                <a:gd name="connsiteX28" fmla="*/ 69425 w 185055"/>
                <a:gd name="connsiteY28" fmla="*/ 104613 h 158012"/>
                <a:gd name="connsiteX29" fmla="*/ 78873 w 185055"/>
                <a:gd name="connsiteY29" fmla="*/ 107249 h 158012"/>
                <a:gd name="connsiteX30" fmla="*/ 78873 w 185055"/>
                <a:gd name="connsiteY30" fmla="*/ 118128 h 158012"/>
                <a:gd name="connsiteX31" fmla="*/ 69425 w 185055"/>
                <a:gd name="connsiteY31" fmla="*/ 115198 h 158012"/>
                <a:gd name="connsiteX32" fmla="*/ 91629 w 185055"/>
                <a:gd name="connsiteY32" fmla="*/ 147765 h 158012"/>
                <a:gd name="connsiteX33" fmla="*/ 80694 w 185055"/>
                <a:gd name="connsiteY33" fmla="*/ 144495 h 158012"/>
                <a:gd name="connsiteX34" fmla="*/ 80694 w 185055"/>
                <a:gd name="connsiteY34" fmla="*/ 133907 h 158012"/>
                <a:gd name="connsiteX35" fmla="*/ 91629 w 185055"/>
                <a:gd name="connsiteY35" fmla="*/ 136847 h 158012"/>
                <a:gd name="connsiteX36" fmla="*/ 110556 w 185055"/>
                <a:gd name="connsiteY36" fmla="*/ 150531 h 158012"/>
                <a:gd name="connsiteX37" fmla="*/ 97485 w 185055"/>
                <a:gd name="connsiteY37" fmla="*/ 148925 h 158012"/>
                <a:gd name="connsiteX38" fmla="*/ 97485 w 185055"/>
                <a:gd name="connsiteY38" fmla="*/ 137946 h 158012"/>
                <a:gd name="connsiteX39" fmla="*/ 110556 w 185055"/>
                <a:gd name="connsiteY39" fmla="*/ 139502 h 158012"/>
                <a:gd name="connsiteX40" fmla="*/ 129486 w 185055"/>
                <a:gd name="connsiteY40" fmla="*/ 150859 h 158012"/>
                <a:gd name="connsiteX41" fmla="*/ 122948 w 185055"/>
                <a:gd name="connsiteY41" fmla="*/ 150986 h 158012"/>
                <a:gd name="connsiteX42" fmla="*/ 116412 w 185055"/>
                <a:gd name="connsiteY42" fmla="*/ 150859 h 158012"/>
                <a:gd name="connsiteX43" fmla="*/ 116412 w 185055"/>
                <a:gd name="connsiteY43" fmla="*/ 139841 h 158012"/>
                <a:gd name="connsiteX44" fmla="*/ 122948 w 185055"/>
                <a:gd name="connsiteY44" fmla="*/ 139982 h 158012"/>
                <a:gd name="connsiteX45" fmla="*/ 129486 w 185055"/>
                <a:gd name="connsiteY45" fmla="*/ 139841 h 158012"/>
                <a:gd name="connsiteX46" fmla="*/ 148413 w 185055"/>
                <a:gd name="connsiteY46" fmla="*/ 148926 h 158012"/>
                <a:gd name="connsiteX47" fmla="*/ 135342 w 185055"/>
                <a:gd name="connsiteY47" fmla="*/ 150532 h 158012"/>
                <a:gd name="connsiteX48" fmla="*/ 135342 w 185055"/>
                <a:gd name="connsiteY48" fmla="*/ 139502 h 158012"/>
                <a:gd name="connsiteX49" fmla="*/ 148413 w 185055"/>
                <a:gd name="connsiteY49" fmla="*/ 137946 h 158012"/>
                <a:gd name="connsiteX50" fmla="*/ 165092 w 185055"/>
                <a:gd name="connsiteY50" fmla="*/ 144540 h 158012"/>
                <a:gd name="connsiteX51" fmla="*/ 154270 w 185055"/>
                <a:gd name="connsiteY51" fmla="*/ 147766 h 158012"/>
                <a:gd name="connsiteX52" fmla="*/ 154270 w 185055"/>
                <a:gd name="connsiteY52" fmla="*/ 136850 h 158012"/>
                <a:gd name="connsiteX53" fmla="*/ 165092 w 185055"/>
                <a:gd name="connsiteY53" fmla="*/ 133945 h 158012"/>
                <a:gd name="connsiteX54" fmla="*/ 178028 w 185055"/>
                <a:gd name="connsiteY54" fmla="*/ 134217 h 158012"/>
                <a:gd name="connsiteX55" fmla="*/ 170949 w 185055"/>
                <a:gd name="connsiteY55" fmla="*/ 141857 h 158012"/>
                <a:gd name="connsiteX56" fmla="*/ 170949 w 185055"/>
                <a:gd name="connsiteY56" fmla="*/ 131622 h 158012"/>
                <a:gd name="connsiteX57" fmla="*/ 178028 w 185055"/>
                <a:gd name="connsiteY57" fmla="*/ 127582 h 158012"/>
                <a:gd name="connsiteX58" fmla="*/ 172688 w 185055"/>
                <a:gd name="connsiteY58" fmla="*/ 109550 h 158012"/>
                <a:gd name="connsiteX59" fmla="*/ 178028 w 185055"/>
                <a:gd name="connsiteY59" fmla="*/ 116189 h 158012"/>
                <a:gd name="connsiteX60" fmla="*/ 122951 w 185055"/>
                <a:gd name="connsiteY60" fmla="*/ 132957 h 158012"/>
                <a:gd name="connsiteX61" fmla="*/ 76991 w 185055"/>
                <a:gd name="connsiteY61" fmla="*/ 124899 h 158012"/>
                <a:gd name="connsiteX62" fmla="*/ 77024 w 185055"/>
                <a:gd name="connsiteY62" fmla="*/ 124812 h 158012"/>
                <a:gd name="connsiteX63" fmla="*/ 111682 w 185055"/>
                <a:gd name="connsiteY63" fmla="*/ 128717 h 158012"/>
                <a:gd name="connsiteX64" fmla="*/ 172688 w 185055"/>
                <a:gd name="connsiteY64" fmla="*/ 109550 h 158012"/>
                <a:gd name="connsiteX65" fmla="*/ 86216 w 185055"/>
                <a:gd name="connsiteY65" fmla="*/ 119628 h 158012"/>
                <a:gd name="connsiteX66" fmla="*/ 86216 w 185055"/>
                <a:gd name="connsiteY66" fmla="*/ 108649 h 158012"/>
                <a:gd name="connsiteX67" fmla="*/ 99290 w 185055"/>
                <a:gd name="connsiteY67" fmla="*/ 110205 h 158012"/>
                <a:gd name="connsiteX68" fmla="*/ 99290 w 185055"/>
                <a:gd name="connsiteY68" fmla="*/ 121234 h 158012"/>
                <a:gd name="connsiteX69" fmla="*/ 86216 w 185055"/>
                <a:gd name="connsiteY69" fmla="*/ 119628 h 158012"/>
                <a:gd name="connsiteX70" fmla="*/ 105146 w 185055"/>
                <a:gd name="connsiteY70" fmla="*/ 121561 h 158012"/>
                <a:gd name="connsiteX71" fmla="*/ 105146 w 185055"/>
                <a:gd name="connsiteY71" fmla="*/ 110544 h 158012"/>
                <a:gd name="connsiteX72" fmla="*/ 111682 w 185055"/>
                <a:gd name="connsiteY72" fmla="*/ 110687 h 158012"/>
                <a:gd name="connsiteX73" fmla="*/ 118220 w 185055"/>
                <a:gd name="connsiteY73" fmla="*/ 110544 h 158012"/>
                <a:gd name="connsiteX74" fmla="*/ 118220 w 185055"/>
                <a:gd name="connsiteY74" fmla="*/ 121561 h 158012"/>
                <a:gd name="connsiteX75" fmla="*/ 111682 w 185055"/>
                <a:gd name="connsiteY75" fmla="*/ 121688 h 158012"/>
                <a:gd name="connsiteX76" fmla="*/ 105146 w 185055"/>
                <a:gd name="connsiteY76" fmla="*/ 121561 h 158012"/>
                <a:gd name="connsiteX77" fmla="*/ 124076 w 185055"/>
                <a:gd name="connsiteY77" fmla="*/ 121233 h 158012"/>
                <a:gd name="connsiteX78" fmla="*/ 124076 w 185055"/>
                <a:gd name="connsiteY78" fmla="*/ 110204 h 158012"/>
                <a:gd name="connsiteX79" fmla="*/ 137149 w 185055"/>
                <a:gd name="connsiteY79" fmla="*/ 108647 h 158012"/>
                <a:gd name="connsiteX80" fmla="*/ 137149 w 185055"/>
                <a:gd name="connsiteY80" fmla="*/ 119627 h 158012"/>
                <a:gd name="connsiteX81" fmla="*/ 124076 w 185055"/>
                <a:gd name="connsiteY81" fmla="*/ 121234 h 158012"/>
                <a:gd name="connsiteX82" fmla="*/ 143006 w 185055"/>
                <a:gd name="connsiteY82" fmla="*/ 118466 h 158012"/>
                <a:gd name="connsiteX83" fmla="*/ 143006 w 185055"/>
                <a:gd name="connsiteY83" fmla="*/ 107550 h 158012"/>
                <a:gd name="connsiteX84" fmla="*/ 153828 w 185055"/>
                <a:gd name="connsiteY84" fmla="*/ 104645 h 158012"/>
                <a:gd name="connsiteX85" fmla="*/ 153828 w 185055"/>
                <a:gd name="connsiteY85" fmla="*/ 115239 h 158012"/>
                <a:gd name="connsiteX86" fmla="*/ 143006 w 185055"/>
                <a:gd name="connsiteY86" fmla="*/ 118467 h 158012"/>
                <a:gd name="connsiteX87" fmla="*/ 159684 w 185055"/>
                <a:gd name="connsiteY87" fmla="*/ 112558 h 158012"/>
                <a:gd name="connsiteX88" fmla="*/ 159684 w 185055"/>
                <a:gd name="connsiteY88" fmla="*/ 102324 h 158012"/>
                <a:gd name="connsiteX89" fmla="*/ 166762 w 185055"/>
                <a:gd name="connsiteY89" fmla="*/ 98285 h 158012"/>
                <a:gd name="connsiteX90" fmla="*/ 166762 w 185055"/>
                <a:gd name="connsiteY90" fmla="*/ 104920 h 158012"/>
                <a:gd name="connsiteX91" fmla="*/ 159682 w 185055"/>
                <a:gd name="connsiteY91" fmla="*/ 112559 h 158012"/>
                <a:gd name="connsiteX92" fmla="*/ 166762 w 185055"/>
                <a:gd name="connsiteY92" fmla="*/ 86891 h 158012"/>
                <a:gd name="connsiteX93" fmla="*/ 111684 w 185055"/>
                <a:gd name="connsiteY93" fmla="*/ 103659 h 158012"/>
                <a:gd name="connsiteX94" fmla="*/ 56606 w 185055"/>
                <a:gd name="connsiteY94" fmla="*/ 86892 h 158012"/>
                <a:gd name="connsiteX95" fmla="*/ 111682 w 185055"/>
                <a:gd name="connsiteY95" fmla="*/ 70124 h 158012"/>
                <a:gd name="connsiteX96" fmla="*/ 166760 w 185055"/>
                <a:gd name="connsiteY96" fmla="*/ 86892 h 158012"/>
                <a:gd name="connsiteX97" fmla="*/ 123111 w 185055"/>
                <a:gd name="connsiteY97" fmla="*/ 46452 h 158012"/>
                <a:gd name="connsiteX98" fmla="*/ 128450 w 185055"/>
                <a:gd name="connsiteY98" fmla="*/ 53090 h 158012"/>
                <a:gd name="connsiteX99" fmla="*/ 116020 w 185055"/>
                <a:gd name="connsiteY99" fmla="*/ 63171 h 158012"/>
                <a:gd name="connsiteX100" fmla="*/ 111682 w 185055"/>
                <a:gd name="connsiteY100" fmla="*/ 63097 h 158012"/>
                <a:gd name="connsiteX101" fmla="*/ 67913 w 185055"/>
                <a:gd name="connsiteY101" fmla="*/ 69738 h 158012"/>
                <a:gd name="connsiteX102" fmla="*/ 27416 w 185055"/>
                <a:gd name="connsiteY102" fmla="*/ 61799 h 158012"/>
                <a:gd name="connsiteX103" fmla="*/ 27449 w 185055"/>
                <a:gd name="connsiteY103" fmla="*/ 61713 h 158012"/>
                <a:gd name="connsiteX104" fmla="*/ 62105 w 185055"/>
                <a:gd name="connsiteY104" fmla="*/ 65617 h 158012"/>
                <a:gd name="connsiteX105" fmla="*/ 123111 w 185055"/>
                <a:gd name="connsiteY105" fmla="*/ 46452 h 158012"/>
                <a:gd name="connsiteX106" fmla="*/ 42050 w 185055"/>
                <a:gd name="connsiteY106" fmla="*/ 73750 h 158012"/>
                <a:gd name="connsiteX107" fmla="*/ 42050 w 185055"/>
                <a:gd name="connsiteY107" fmla="*/ 84663 h 158012"/>
                <a:gd name="connsiteX108" fmla="*/ 31116 w 185055"/>
                <a:gd name="connsiteY108" fmla="*/ 81394 h 158012"/>
                <a:gd name="connsiteX109" fmla="*/ 31116 w 185055"/>
                <a:gd name="connsiteY109" fmla="*/ 70810 h 158012"/>
                <a:gd name="connsiteX110" fmla="*/ 42050 w 185055"/>
                <a:gd name="connsiteY110" fmla="*/ 73750 h 158012"/>
                <a:gd name="connsiteX111" fmla="*/ 19849 w 185055"/>
                <a:gd name="connsiteY111" fmla="*/ 52100 h 158012"/>
                <a:gd name="connsiteX112" fmla="*/ 19849 w 185055"/>
                <a:gd name="connsiteY112" fmla="*/ 41514 h 158012"/>
                <a:gd name="connsiteX113" fmla="*/ 30784 w 185055"/>
                <a:gd name="connsiteY113" fmla="*/ 44453 h 158012"/>
                <a:gd name="connsiteX114" fmla="*/ 30784 w 185055"/>
                <a:gd name="connsiteY114" fmla="*/ 55369 h 158012"/>
                <a:gd name="connsiteX115" fmla="*/ 19849 w 185055"/>
                <a:gd name="connsiteY115" fmla="*/ 52100 h 158012"/>
                <a:gd name="connsiteX116" fmla="*/ 25259 w 185055"/>
                <a:gd name="connsiteY116" fmla="*/ 68470 h 158012"/>
                <a:gd name="connsiteX117" fmla="*/ 25259 w 185055"/>
                <a:gd name="connsiteY117" fmla="*/ 78693 h 158012"/>
                <a:gd name="connsiteX118" fmla="*/ 18296 w 185055"/>
                <a:gd name="connsiteY118" fmla="*/ 71117 h 158012"/>
                <a:gd name="connsiteX119" fmla="*/ 18296 w 185055"/>
                <a:gd name="connsiteY119" fmla="*/ 64484 h 158012"/>
                <a:gd name="connsiteX120" fmla="*/ 25259 w 185055"/>
                <a:gd name="connsiteY120" fmla="*/ 68470 h 158012"/>
                <a:gd name="connsiteX121" fmla="*/ 36640 w 185055"/>
                <a:gd name="connsiteY121" fmla="*/ 56530 h 158012"/>
                <a:gd name="connsiteX122" fmla="*/ 36640 w 185055"/>
                <a:gd name="connsiteY122" fmla="*/ 45550 h 158012"/>
                <a:gd name="connsiteX123" fmla="*/ 49711 w 185055"/>
                <a:gd name="connsiteY123" fmla="*/ 47107 h 158012"/>
                <a:gd name="connsiteX124" fmla="*/ 49711 w 185055"/>
                <a:gd name="connsiteY124" fmla="*/ 58136 h 158012"/>
                <a:gd name="connsiteX125" fmla="*/ 36640 w 185055"/>
                <a:gd name="connsiteY125" fmla="*/ 56530 h 158012"/>
                <a:gd name="connsiteX126" fmla="*/ 55567 w 185055"/>
                <a:gd name="connsiteY126" fmla="*/ 58462 h 158012"/>
                <a:gd name="connsiteX127" fmla="*/ 55567 w 185055"/>
                <a:gd name="connsiteY127" fmla="*/ 47446 h 158012"/>
                <a:gd name="connsiteX128" fmla="*/ 62105 w 185055"/>
                <a:gd name="connsiteY128" fmla="*/ 47587 h 158012"/>
                <a:gd name="connsiteX129" fmla="*/ 68641 w 185055"/>
                <a:gd name="connsiteY129" fmla="*/ 47446 h 158012"/>
                <a:gd name="connsiteX130" fmla="*/ 68641 w 185055"/>
                <a:gd name="connsiteY130" fmla="*/ 58462 h 158012"/>
                <a:gd name="connsiteX131" fmla="*/ 62105 w 185055"/>
                <a:gd name="connsiteY131" fmla="*/ 58590 h 158012"/>
                <a:gd name="connsiteX132" fmla="*/ 55567 w 185055"/>
                <a:gd name="connsiteY132" fmla="*/ 58462 h 158012"/>
                <a:gd name="connsiteX133" fmla="*/ 74497 w 185055"/>
                <a:gd name="connsiteY133" fmla="*/ 58134 h 158012"/>
                <a:gd name="connsiteX134" fmla="*/ 74497 w 185055"/>
                <a:gd name="connsiteY134" fmla="*/ 47106 h 158012"/>
                <a:gd name="connsiteX135" fmla="*/ 87568 w 185055"/>
                <a:gd name="connsiteY135" fmla="*/ 45549 h 158012"/>
                <a:gd name="connsiteX136" fmla="*/ 87568 w 185055"/>
                <a:gd name="connsiteY136" fmla="*/ 56529 h 158012"/>
                <a:gd name="connsiteX137" fmla="*/ 74497 w 185055"/>
                <a:gd name="connsiteY137" fmla="*/ 58136 h 158012"/>
                <a:gd name="connsiteX138" fmla="*/ 93425 w 185055"/>
                <a:gd name="connsiteY138" fmla="*/ 55368 h 158012"/>
                <a:gd name="connsiteX139" fmla="*/ 93425 w 185055"/>
                <a:gd name="connsiteY139" fmla="*/ 44452 h 158012"/>
                <a:gd name="connsiteX140" fmla="*/ 104247 w 185055"/>
                <a:gd name="connsiteY140" fmla="*/ 41547 h 158012"/>
                <a:gd name="connsiteX141" fmla="*/ 104247 w 185055"/>
                <a:gd name="connsiteY141" fmla="*/ 52142 h 158012"/>
                <a:gd name="connsiteX142" fmla="*/ 93427 w 185055"/>
                <a:gd name="connsiteY142" fmla="*/ 55369 h 158012"/>
                <a:gd name="connsiteX143" fmla="*/ 110103 w 185055"/>
                <a:gd name="connsiteY143" fmla="*/ 49461 h 158012"/>
                <a:gd name="connsiteX144" fmla="*/ 110103 w 185055"/>
                <a:gd name="connsiteY144" fmla="*/ 39227 h 158012"/>
                <a:gd name="connsiteX145" fmla="*/ 117183 w 185055"/>
                <a:gd name="connsiteY145" fmla="*/ 35187 h 158012"/>
                <a:gd name="connsiteX146" fmla="*/ 117183 w 185055"/>
                <a:gd name="connsiteY146" fmla="*/ 41822 h 158012"/>
                <a:gd name="connsiteX147" fmla="*/ 110104 w 185055"/>
                <a:gd name="connsiteY147" fmla="*/ 49462 h 158012"/>
                <a:gd name="connsiteX148" fmla="*/ 62105 w 185055"/>
                <a:gd name="connsiteY148" fmla="*/ 7026 h 158012"/>
                <a:gd name="connsiteX149" fmla="*/ 117183 w 185055"/>
                <a:gd name="connsiteY149" fmla="*/ 23793 h 158012"/>
                <a:gd name="connsiteX150" fmla="*/ 62105 w 185055"/>
                <a:gd name="connsiteY150" fmla="*/ 40561 h 158012"/>
                <a:gd name="connsiteX151" fmla="*/ 7027 w 185055"/>
                <a:gd name="connsiteY151" fmla="*/ 23793 h 158012"/>
                <a:gd name="connsiteX152" fmla="*/ 62105 w 185055"/>
                <a:gd name="connsiteY152" fmla="*/ 7026 h 158012"/>
                <a:gd name="connsiteX153" fmla="*/ 7027 w 185055"/>
                <a:gd name="connsiteY153" fmla="*/ 41822 h 158012"/>
                <a:gd name="connsiteX154" fmla="*/ 7027 w 185055"/>
                <a:gd name="connsiteY154" fmla="*/ 35187 h 158012"/>
                <a:gd name="connsiteX155" fmla="*/ 13993 w 185055"/>
                <a:gd name="connsiteY155" fmla="*/ 39173 h 158012"/>
                <a:gd name="connsiteX156" fmla="*/ 13993 w 185055"/>
                <a:gd name="connsiteY156" fmla="*/ 49399 h 158012"/>
                <a:gd name="connsiteX157" fmla="*/ 7027 w 185055"/>
                <a:gd name="connsiteY157" fmla="*/ 41822 h 158012"/>
                <a:gd name="connsiteX158" fmla="*/ 13305 w 185055"/>
                <a:gd name="connsiteY158" fmla="*/ 77445 h 158012"/>
                <a:gd name="connsiteX159" fmla="*/ 49579 w 185055"/>
                <a:gd name="connsiteY159" fmla="*/ 93101 h 158012"/>
                <a:gd name="connsiteX160" fmla="*/ 49579 w 185055"/>
                <a:gd name="connsiteY160" fmla="*/ 100898 h 158012"/>
                <a:gd name="connsiteX161" fmla="*/ 7027 w 185055"/>
                <a:gd name="connsiteY161" fmla="*/ 84638 h 158012"/>
                <a:gd name="connsiteX162" fmla="*/ 13305 w 185055"/>
                <a:gd name="connsiteY162" fmla="*/ 77445 h 158012"/>
                <a:gd name="connsiteX163" fmla="*/ 13993 w 185055"/>
                <a:gd name="connsiteY163" fmla="*/ 110244 h 158012"/>
                <a:gd name="connsiteX164" fmla="*/ 7027 w 185055"/>
                <a:gd name="connsiteY164" fmla="*/ 102667 h 158012"/>
                <a:gd name="connsiteX165" fmla="*/ 7027 w 185055"/>
                <a:gd name="connsiteY165" fmla="*/ 96032 h 158012"/>
                <a:gd name="connsiteX166" fmla="*/ 13993 w 185055"/>
                <a:gd name="connsiteY166" fmla="*/ 100018 h 158012"/>
                <a:gd name="connsiteX167" fmla="*/ 30784 w 185055"/>
                <a:gd name="connsiteY167" fmla="*/ 116214 h 158012"/>
                <a:gd name="connsiteX168" fmla="*/ 19849 w 185055"/>
                <a:gd name="connsiteY168" fmla="*/ 112945 h 158012"/>
                <a:gd name="connsiteX169" fmla="*/ 19849 w 185055"/>
                <a:gd name="connsiteY169" fmla="*/ 102357 h 158012"/>
                <a:gd name="connsiteX170" fmla="*/ 30784 w 185055"/>
                <a:gd name="connsiteY170" fmla="*/ 105296 h 158012"/>
                <a:gd name="connsiteX171" fmla="*/ 49711 w 185055"/>
                <a:gd name="connsiteY171" fmla="*/ 118981 h 158012"/>
                <a:gd name="connsiteX172" fmla="*/ 36640 w 185055"/>
                <a:gd name="connsiteY172" fmla="*/ 117375 h 158012"/>
                <a:gd name="connsiteX173" fmla="*/ 36640 w 185055"/>
                <a:gd name="connsiteY173" fmla="*/ 106394 h 158012"/>
                <a:gd name="connsiteX174" fmla="*/ 49711 w 185055"/>
                <a:gd name="connsiteY174" fmla="*/ 107950 h 158012"/>
                <a:gd name="connsiteX175" fmla="*/ 49683 w 185055"/>
                <a:gd name="connsiteY175" fmla="*/ 86092 h 158012"/>
                <a:gd name="connsiteX176" fmla="*/ 47907 w 185055"/>
                <a:gd name="connsiteY176" fmla="*/ 85826 h 158012"/>
                <a:gd name="connsiteX177" fmla="*/ 47907 w 185055"/>
                <a:gd name="connsiteY177" fmla="*/ 74849 h 158012"/>
                <a:gd name="connsiteX178" fmla="*/ 56058 w 185055"/>
                <a:gd name="connsiteY178" fmla="*/ 75905 h 158012"/>
                <a:gd name="connsiteX179" fmla="*/ 49683 w 185055"/>
                <a:gd name="connsiteY179" fmla="*/ 86090 h 158012"/>
                <a:gd name="connsiteX180" fmla="*/ 55567 w 185055"/>
                <a:gd name="connsiteY180" fmla="*/ 119309 h 158012"/>
                <a:gd name="connsiteX181" fmla="*/ 55567 w 185055"/>
                <a:gd name="connsiteY181" fmla="*/ 115543 h 158012"/>
                <a:gd name="connsiteX182" fmla="*/ 60845 w 185055"/>
                <a:gd name="connsiteY182" fmla="*/ 118983 h 158012"/>
                <a:gd name="connsiteX183" fmla="*/ 60845 w 185055"/>
                <a:gd name="connsiteY183" fmla="*/ 119410 h 158012"/>
                <a:gd name="connsiteX184" fmla="*/ 55567 w 185055"/>
                <a:gd name="connsiteY184" fmla="*/ 119307 h 15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185055" h="158012">
                  <a:moveTo>
                    <a:pt x="122951" y="158012"/>
                  </a:moveTo>
                  <a:cubicBezTo>
                    <a:pt x="153057" y="158012"/>
                    <a:pt x="185056" y="149673"/>
                    <a:pt x="185056" y="134217"/>
                  </a:cubicBezTo>
                  <a:lnTo>
                    <a:pt x="185056" y="116189"/>
                  </a:lnTo>
                  <a:cubicBezTo>
                    <a:pt x="185056" y="112422"/>
                    <a:pt x="182957" y="107040"/>
                    <a:pt x="173787" y="102119"/>
                  </a:cubicBezTo>
                  <a:lnTo>
                    <a:pt x="173787" y="86893"/>
                  </a:lnTo>
                  <a:cubicBezTo>
                    <a:pt x="173787" y="75553"/>
                    <a:pt x="156544" y="68060"/>
                    <a:pt x="135477" y="64867"/>
                  </a:cubicBezTo>
                  <a:lnTo>
                    <a:pt x="135477" y="53090"/>
                  </a:lnTo>
                  <a:cubicBezTo>
                    <a:pt x="135477" y="49326"/>
                    <a:pt x="133378" y="43942"/>
                    <a:pt x="124211" y="39021"/>
                  </a:cubicBezTo>
                  <a:lnTo>
                    <a:pt x="124211" y="23795"/>
                  </a:lnTo>
                  <a:cubicBezTo>
                    <a:pt x="124211" y="8341"/>
                    <a:pt x="92213" y="0"/>
                    <a:pt x="62105" y="0"/>
                  </a:cubicBezTo>
                  <a:cubicBezTo>
                    <a:pt x="31998" y="0"/>
                    <a:pt x="0" y="8337"/>
                    <a:pt x="0" y="23793"/>
                  </a:cubicBezTo>
                  <a:lnTo>
                    <a:pt x="0" y="41822"/>
                  </a:lnTo>
                  <a:cubicBezTo>
                    <a:pt x="0" y="47490"/>
                    <a:pt x="4332" y="52192"/>
                    <a:pt x="11269" y="55885"/>
                  </a:cubicBezTo>
                  <a:lnTo>
                    <a:pt x="11269" y="70571"/>
                  </a:lnTo>
                  <a:cubicBezTo>
                    <a:pt x="2099" y="75491"/>
                    <a:pt x="0" y="80874"/>
                    <a:pt x="0" y="84638"/>
                  </a:cubicBezTo>
                  <a:lnTo>
                    <a:pt x="0" y="102667"/>
                  </a:lnTo>
                  <a:cubicBezTo>
                    <a:pt x="0" y="117907"/>
                    <a:pt x="31112" y="126212"/>
                    <a:pt x="60845" y="126440"/>
                  </a:cubicBezTo>
                  <a:lnTo>
                    <a:pt x="60845" y="134217"/>
                  </a:lnTo>
                  <a:cubicBezTo>
                    <a:pt x="60845" y="149672"/>
                    <a:pt x="92844" y="158012"/>
                    <a:pt x="122951" y="158012"/>
                  </a:cubicBezTo>
                  <a:close/>
                  <a:moveTo>
                    <a:pt x="63569" y="112497"/>
                  </a:moveTo>
                  <a:cubicBezTo>
                    <a:pt x="59063" y="109978"/>
                    <a:pt x="56606" y="107293"/>
                    <a:pt x="56606" y="104920"/>
                  </a:cubicBezTo>
                  <a:lnTo>
                    <a:pt x="56606" y="98285"/>
                  </a:lnTo>
                  <a:cubicBezTo>
                    <a:pt x="58785" y="99848"/>
                    <a:pt x="61119" y="101183"/>
                    <a:pt x="63569" y="102271"/>
                  </a:cubicBezTo>
                  <a:close/>
                  <a:moveTo>
                    <a:pt x="74838" y="141794"/>
                  </a:moveTo>
                  <a:cubicBezTo>
                    <a:pt x="70330" y="139275"/>
                    <a:pt x="67872" y="136590"/>
                    <a:pt x="67872" y="134217"/>
                  </a:cubicBezTo>
                  <a:lnTo>
                    <a:pt x="67872" y="127582"/>
                  </a:lnTo>
                  <a:cubicBezTo>
                    <a:pt x="70052" y="129145"/>
                    <a:pt x="72386" y="130481"/>
                    <a:pt x="74838" y="131569"/>
                  </a:cubicBezTo>
                  <a:close/>
                  <a:moveTo>
                    <a:pt x="69425" y="115198"/>
                  </a:moveTo>
                  <a:lnTo>
                    <a:pt x="69425" y="104613"/>
                  </a:lnTo>
                  <a:cubicBezTo>
                    <a:pt x="72526" y="105656"/>
                    <a:pt x="75680" y="106536"/>
                    <a:pt x="78873" y="107249"/>
                  </a:cubicBezTo>
                  <a:lnTo>
                    <a:pt x="78873" y="118128"/>
                  </a:lnTo>
                  <a:cubicBezTo>
                    <a:pt x="75664" y="117355"/>
                    <a:pt x="72509" y="116376"/>
                    <a:pt x="69425" y="115198"/>
                  </a:cubicBezTo>
                  <a:close/>
                  <a:moveTo>
                    <a:pt x="91629" y="147765"/>
                  </a:moveTo>
                  <a:cubicBezTo>
                    <a:pt x="87911" y="146936"/>
                    <a:pt x="84257" y="145844"/>
                    <a:pt x="80694" y="144495"/>
                  </a:cubicBezTo>
                  <a:lnTo>
                    <a:pt x="80694" y="133907"/>
                  </a:lnTo>
                  <a:cubicBezTo>
                    <a:pt x="84279" y="135099"/>
                    <a:pt x="87930" y="136081"/>
                    <a:pt x="91629" y="136847"/>
                  </a:cubicBezTo>
                  <a:close/>
                  <a:moveTo>
                    <a:pt x="110556" y="150531"/>
                  </a:moveTo>
                  <a:cubicBezTo>
                    <a:pt x="105841" y="150179"/>
                    <a:pt x="101499" y="149618"/>
                    <a:pt x="97485" y="148925"/>
                  </a:cubicBezTo>
                  <a:lnTo>
                    <a:pt x="97485" y="137946"/>
                  </a:lnTo>
                  <a:cubicBezTo>
                    <a:pt x="101713" y="138640"/>
                    <a:pt x="106097" y="139164"/>
                    <a:pt x="110556" y="139502"/>
                  </a:cubicBezTo>
                  <a:close/>
                  <a:moveTo>
                    <a:pt x="129486" y="150859"/>
                  </a:moveTo>
                  <a:cubicBezTo>
                    <a:pt x="127362" y="150940"/>
                    <a:pt x="125187" y="150986"/>
                    <a:pt x="122948" y="150986"/>
                  </a:cubicBezTo>
                  <a:cubicBezTo>
                    <a:pt x="120709" y="150986"/>
                    <a:pt x="118536" y="150940"/>
                    <a:pt x="116412" y="150859"/>
                  </a:cubicBezTo>
                  <a:lnTo>
                    <a:pt x="116412" y="139841"/>
                  </a:lnTo>
                  <a:cubicBezTo>
                    <a:pt x="118593" y="139928"/>
                    <a:pt x="120774" y="139982"/>
                    <a:pt x="122948" y="139982"/>
                  </a:cubicBezTo>
                  <a:cubicBezTo>
                    <a:pt x="125122" y="139982"/>
                    <a:pt x="127305" y="139926"/>
                    <a:pt x="129486" y="139841"/>
                  </a:cubicBezTo>
                  <a:close/>
                  <a:moveTo>
                    <a:pt x="148413" y="148926"/>
                  </a:moveTo>
                  <a:cubicBezTo>
                    <a:pt x="144398" y="149620"/>
                    <a:pt x="140057" y="150180"/>
                    <a:pt x="135342" y="150532"/>
                  </a:cubicBezTo>
                  <a:lnTo>
                    <a:pt x="135342" y="139502"/>
                  </a:lnTo>
                  <a:cubicBezTo>
                    <a:pt x="139802" y="139165"/>
                    <a:pt x="144186" y="138640"/>
                    <a:pt x="148413" y="137946"/>
                  </a:cubicBezTo>
                  <a:close/>
                  <a:moveTo>
                    <a:pt x="165092" y="144540"/>
                  </a:moveTo>
                  <a:cubicBezTo>
                    <a:pt x="161565" y="145868"/>
                    <a:pt x="157948" y="146946"/>
                    <a:pt x="154270" y="147766"/>
                  </a:cubicBezTo>
                  <a:lnTo>
                    <a:pt x="154270" y="136850"/>
                  </a:lnTo>
                  <a:cubicBezTo>
                    <a:pt x="157930" y="136091"/>
                    <a:pt x="161543" y="135121"/>
                    <a:pt x="165092" y="133945"/>
                  </a:cubicBezTo>
                  <a:close/>
                  <a:moveTo>
                    <a:pt x="178028" y="134217"/>
                  </a:moveTo>
                  <a:cubicBezTo>
                    <a:pt x="178028" y="136609"/>
                    <a:pt x="175529" y="139319"/>
                    <a:pt x="170949" y="141857"/>
                  </a:cubicBezTo>
                  <a:lnTo>
                    <a:pt x="170949" y="131622"/>
                  </a:lnTo>
                  <a:cubicBezTo>
                    <a:pt x="173441" y="130523"/>
                    <a:pt x="175814" y="129169"/>
                    <a:pt x="178028" y="127582"/>
                  </a:cubicBezTo>
                  <a:close/>
                  <a:moveTo>
                    <a:pt x="172688" y="109550"/>
                  </a:moveTo>
                  <a:cubicBezTo>
                    <a:pt x="176125" y="111758"/>
                    <a:pt x="178028" y="114087"/>
                    <a:pt x="178028" y="116189"/>
                  </a:cubicBezTo>
                  <a:cubicBezTo>
                    <a:pt x="178028" y="123191"/>
                    <a:pt x="157074" y="132957"/>
                    <a:pt x="122951" y="132957"/>
                  </a:cubicBezTo>
                  <a:cubicBezTo>
                    <a:pt x="107235" y="133523"/>
                    <a:pt x="91576" y="130778"/>
                    <a:pt x="76991" y="124899"/>
                  </a:cubicBezTo>
                  <a:cubicBezTo>
                    <a:pt x="76770" y="124793"/>
                    <a:pt x="76786" y="124753"/>
                    <a:pt x="77024" y="124812"/>
                  </a:cubicBezTo>
                  <a:cubicBezTo>
                    <a:pt x="88385" y="127461"/>
                    <a:pt x="100016" y="128772"/>
                    <a:pt x="111682" y="128717"/>
                  </a:cubicBezTo>
                  <a:cubicBezTo>
                    <a:pt x="138616" y="128715"/>
                    <a:pt x="166992" y="122022"/>
                    <a:pt x="172688" y="109550"/>
                  </a:cubicBezTo>
                  <a:close/>
                  <a:moveTo>
                    <a:pt x="86216" y="119628"/>
                  </a:moveTo>
                  <a:lnTo>
                    <a:pt x="86216" y="108649"/>
                  </a:lnTo>
                  <a:cubicBezTo>
                    <a:pt x="90444" y="109343"/>
                    <a:pt x="94829" y="109867"/>
                    <a:pt x="99290" y="110205"/>
                  </a:cubicBezTo>
                  <a:lnTo>
                    <a:pt x="99290" y="121234"/>
                  </a:lnTo>
                  <a:cubicBezTo>
                    <a:pt x="94574" y="120882"/>
                    <a:pt x="90232" y="120321"/>
                    <a:pt x="86216" y="119628"/>
                  </a:cubicBezTo>
                  <a:close/>
                  <a:moveTo>
                    <a:pt x="105146" y="121561"/>
                  </a:moveTo>
                  <a:lnTo>
                    <a:pt x="105146" y="110544"/>
                  </a:lnTo>
                  <a:cubicBezTo>
                    <a:pt x="107327" y="110631"/>
                    <a:pt x="109509" y="110687"/>
                    <a:pt x="111682" y="110687"/>
                  </a:cubicBezTo>
                  <a:cubicBezTo>
                    <a:pt x="113855" y="110687"/>
                    <a:pt x="116039" y="110631"/>
                    <a:pt x="118220" y="110544"/>
                  </a:cubicBezTo>
                  <a:lnTo>
                    <a:pt x="118220" y="121561"/>
                  </a:lnTo>
                  <a:cubicBezTo>
                    <a:pt x="116096" y="121641"/>
                    <a:pt x="113921" y="121688"/>
                    <a:pt x="111682" y="121688"/>
                  </a:cubicBezTo>
                  <a:cubicBezTo>
                    <a:pt x="109443" y="121688"/>
                    <a:pt x="107269" y="121641"/>
                    <a:pt x="105146" y="121561"/>
                  </a:cubicBezTo>
                  <a:close/>
                  <a:moveTo>
                    <a:pt x="124076" y="121233"/>
                  </a:moveTo>
                  <a:lnTo>
                    <a:pt x="124076" y="110204"/>
                  </a:lnTo>
                  <a:cubicBezTo>
                    <a:pt x="128537" y="109867"/>
                    <a:pt x="132921" y="109342"/>
                    <a:pt x="137149" y="108647"/>
                  </a:cubicBezTo>
                  <a:lnTo>
                    <a:pt x="137149" y="119627"/>
                  </a:lnTo>
                  <a:cubicBezTo>
                    <a:pt x="133133" y="120321"/>
                    <a:pt x="128792" y="120882"/>
                    <a:pt x="124076" y="121234"/>
                  </a:cubicBezTo>
                  <a:close/>
                  <a:moveTo>
                    <a:pt x="143006" y="118466"/>
                  </a:moveTo>
                  <a:lnTo>
                    <a:pt x="143006" y="107550"/>
                  </a:lnTo>
                  <a:cubicBezTo>
                    <a:pt x="146666" y="106791"/>
                    <a:pt x="150279" y="105821"/>
                    <a:pt x="153828" y="104645"/>
                  </a:cubicBezTo>
                  <a:lnTo>
                    <a:pt x="153828" y="115239"/>
                  </a:lnTo>
                  <a:cubicBezTo>
                    <a:pt x="150301" y="116568"/>
                    <a:pt x="146684" y="117646"/>
                    <a:pt x="143006" y="118467"/>
                  </a:cubicBezTo>
                  <a:close/>
                  <a:moveTo>
                    <a:pt x="159684" y="112558"/>
                  </a:moveTo>
                  <a:lnTo>
                    <a:pt x="159684" y="102324"/>
                  </a:lnTo>
                  <a:cubicBezTo>
                    <a:pt x="162176" y="101225"/>
                    <a:pt x="164548" y="99872"/>
                    <a:pt x="166762" y="98285"/>
                  </a:cubicBezTo>
                  <a:lnTo>
                    <a:pt x="166762" y="104920"/>
                  </a:lnTo>
                  <a:cubicBezTo>
                    <a:pt x="166760" y="107312"/>
                    <a:pt x="164262" y="110022"/>
                    <a:pt x="159682" y="112559"/>
                  </a:cubicBezTo>
                  <a:close/>
                  <a:moveTo>
                    <a:pt x="166762" y="86891"/>
                  </a:moveTo>
                  <a:cubicBezTo>
                    <a:pt x="166762" y="93893"/>
                    <a:pt x="145808" y="103659"/>
                    <a:pt x="111684" y="103659"/>
                  </a:cubicBezTo>
                  <a:cubicBezTo>
                    <a:pt x="77560" y="103659"/>
                    <a:pt x="56606" y="93894"/>
                    <a:pt x="56606" y="86892"/>
                  </a:cubicBezTo>
                  <a:cubicBezTo>
                    <a:pt x="56606" y="79890"/>
                    <a:pt x="77558" y="70124"/>
                    <a:pt x="111682" y="70124"/>
                  </a:cubicBezTo>
                  <a:cubicBezTo>
                    <a:pt x="145806" y="70124"/>
                    <a:pt x="166760" y="79889"/>
                    <a:pt x="166760" y="86892"/>
                  </a:cubicBezTo>
                  <a:close/>
                  <a:moveTo>
                    <a:pt x="123111" y="46452"/>
                  </a:moveTo>
                  <a:cubicBezTo>
                    <a:pt x="126547" y="48661"/>
                    <a:pt x="128450" y="50989"/>
                    <a:pt x="128450" y="53090"/>
                  </a:cubicBezTo>
                  <a:cubicBezTo>
                    <a:pt x="128450" y="56280"/>
                    <a:pt x="123995" y="60024"/>
                    <a:pt x="116020" y="63171"/>
                  </a:cubicBezTo>
                  <a:cubicBezTo>
                    <a:pt x="114573" y="63133"/>
                    <a:pt x="113124" y="63097"/>
                    <a:pt x="111682" y="63097"/>
                  </a:cubicBezTo>
                  <a:cubicBezTo>
                    <a:pt x="96825" y="62880"/>
                    <a:pt x="82036" y="65124"/>
                    <a:pt x="67913" y="69738"/>
                  </a:cubicBezTo>
                  <a:cubicBezTo>
                    <a:pt x="54025" y="69761"/>
                    <a:pt x="40268" y="67064"/>
                    <a:pt x="27416" y="61799"/>
                  </a:cubicBezTo>
                  <a:cubicBezTo>
                    <a:pt x="27194" y="61693"/>
                    <a:pt x="27210" y="61655"/>
                    <a:pt x="27449" y="61713"/>
                  </a:cubicBezTo>
                  <a:cubicBezTo>
                    <a:pt x="38809" y="64361"/>
                    <a:pt x="50441" y="65671"/>
                    <a:pt x="62105" y="65617"/>
                  </a:cubicBezTo>
                  <a:cubicBezTo>
                    <a:pt x="89039" y="65617"/>
                    <a:pt x="117413" y="58924"/>
                    <a:pt x="123111" y="46452"/>
                  </a:cubicBezTo>
                  <a:close/>
                  <a:moveTo>
                    <a:pt x="42050" y="73750"/>
                  </a:moveTo>
                  <a:lnTo>
                    <a:pt x="42050" y="84663"/>
                  </a:lnTo>
                  <a:cubicBezTo>
                    <a:pt x="38332" y="83835"/>
                    <a:pt x="34678" y="82743"/>
                    <a:pt x="31116" y="81394"/>
                  </a:cubicBezTo>
                  <a:lnTo>
                    <a:pt x="31116" y="70810"/>
                  </a:lnTo>
                  <a:cubicBezTo>
                    <a:pt x="34700" y="72002"/>
                    <a:pt x="38351" y="72984"/>
                    <a:pt x="42050" y="73750"/>
                  </a:cubicBezTo>
                  <a:close/>
                  <a:moveTo>
                    <a:pt x="19849" y="52100"/>
                  </a:moveTo>
                  <a:lnTo>
                    <a:pt x="19849" y="41514"/>
                  </a:lnTo>
                  <a:cubicBezTo>
                    <a:pt x="23434" y="42706"/>
                    <a:pt x="27085" y="43687"/>
                    <a:pt x="30784" y="44453"/>
                  </a:cubicBezTo>
                  <a:lnTo>
                    <a:pt x="30784" y="55369"/>
                  </a:lnTo>
                  <a:cubicBezTo>
                    <a:pt x="27066" y="54541"/>
                    <a:pt x="23412" y="53448"/>
                    <a:pt x="19849" y="52100"/>
                  </a:cubicBezTo>
                  <a:close/>
                  <a:moveTo>
                    <a:pt x="25259" y="68470"/>
                  </a:moveTo>
                  <a:lnTo>
                    <a:pt x="25259" y="78693"/>
                  </a:lnTo>
                  <a:cubicBezTo>
                    <a:pt x="20753" y="76174"/>
                    <a:pt x="18296" y="73489"/>
                    <a:pt x="18296" y="71117"/>
                  </a:cubicBezTo>
                  <a:lnTo>
                    <a:pt x="18296" y="64484"/>
                  </a:lnTo>
                  <a:cubicBezTo>
                    <a:pt x="20475" y="66046"/>
                    <a:pt x="22809" y="67382"/>
                    <a:pt x="25259" y="68470"/>
                  </a:cubicBezTo>
                  <a:close/>
                  <a:moveTo>
                    <a:pt x="36640" y="56530"/>
                  </a:moveTo>
                  <a:lnTo>
                    <a:pt x="36640" y="45550"/>
                  </a:lnTo>
                  <a:cubicBezTo>
                    <a:pt x="40867" y="46245"/>
                    <a:pt x="45251" y="46769"/>
                    <a:pt x="49711" y="47107"/>
                  </a:cubicBezTo>
                  <a:lnTo>
                    <a:pt x="49711" y="58136"/>
                  </a:lnTo>
                  <a:cubicBezTo>
                    <a:pt x="44996" y="57783"/>
                    <a:pt x="40656" y="57223"/>
                    <a:pt x="36640" y="56530"/>
                  </a:cubicBezTo>
                  <a:close/>
                  <a:moveTo>
                    <a:pt x="55567" y="58462"/>
                  </a:moveTo>
                  <a:lnTo>
                    <a:pt x="55567" y="47446"/>
                  </a:lnTo>
                  <a:cubicBezTo>
                    <a:pt x="57749" y="47533"/>
                    <a:pt x="59931" y="47587"/>
                    <a:pt x="62105" y="47587"/>
                  </a:cubicBezTo>
                  <a:cubicBezTo>
                    <a:pt x="64280" y="47587"/>
                    <a:pt x="66462" y="47530"/>
                    <a:pt x="68641" y="47446"/>
                  </a:cubicBezTo>
                  <a:lnTo>
                    <a:pt x="68641" y="58462"/>
                  </a:lnTo>
                  <a:cubicBezTo>
                    <a:pt x="66518" y="58543"/>
                    <a:pt x="64344" y="58590"/>
                    <a:pt x="62105" y="58590"/>
                  </a:cubicBezTo>
                  <a:cubicBezTo>
                    <a:pt x="59867" y="58590"/>
                    <a:pt x="57691" y="58543"/>
                    <a:pt x="55567" y="58462"/>
                  </a:cubicBezTo>
                  <a:close/>
                  <a:moveTo>
                    <a:pt x="74497" y="58134"/>
                  </a:moveTo>
                  <a:lnTo>
                    <a:pt x="74497" y="47106"/>
                  </a:lnTo>
                  <a:cubicBezTo>
                    <a:pt x="78958" y="46769"/>
                    <a:pt x="83343" y="46243"/>
                    <a:pt x="87568" y="45549"/>
                  </a:cubicBezTo>
                  <a:lnTo>
                    <a:pt x="87568" y="56529"/>
                  </a:lnTo>
                  <a:cubicBezTo>
                    <a:pt x="83555" y="57223"/>
                    <a:pt x="79213" y="57784"/>
                    <a:pt x="74497" y="58136"/>
                  </a:cubicBezTo>
                  <a:close/>
                  <a:moveTo>
                    <a:pt x="93425" y="55368"/>
                  </a:moveTo>
                  <a:lnTo>
                    <a:pt x="93425" y="44452"/>
                  </a:lnTo>
                  <a:cubicBezTo>
                    <a:pt x="97085" y="43693"/>
                    <a:pt x="100698" y="42723"/>
                    <a:pt x="104247" y="41547"/>
                  </a:cubicBezTo>
                  <a:lnTo>
                    <a:pt x="104247" y="52142"/>
                  </a:lnTo>
                  <a:cubicBezTo>
                    <a:pt x="100721" y="53470"/>
                    <a:pt x="97105" y="54549"/>
                    <a:pt x="93427" y="55369"/>
                  </a:cubicBezTo>
                  <a:close/>
                  <a:moveTo>
                    <a:pt x="110103" y="49461"/>
                  </a:moveTo>
                  <a:lnTo>
                    <a:pt x="110103" y="39227"/>
                  </a:lnTo>
                  <a:cubicBezTo>
                    <a:pt x="112596" y="38128"/>
                    <a:pt x="114969" y="36774"/>
                    <a:pt x="117183" y="35187"/>
                  </a:cubicBezTo>
                  <a:lnTo>
                    <a:pt x="117183" y="41822"/>
                  </a:lnTo>
                  <a:cubicBezTo>
                    <a:pt x="117183" y="44214"/>
                    <a:pt x="114685" y="46925"/>
                    <a:pt x="110104" y="49462"/>
                  </a:cubicBezTo>
                  <a:close/>
                  <a:moveTo>
                    <a:pt x="62105" y="7026"/>
                  </a:moveTo>
                  <a:cubicBezTo>
                    <a:pt x="96229" y="7026"/>
                    <a:pt x="117183" y="16791"/>
                    <a:pt x="117183" y="23793"/>
                  </a:cubicBezTo>
                  <a:cubicBezTo>
                    <a:pt x="117183" y="30796"/>
                    <a:pt x="96229" y="40561"/>
                    <a:pt x="62105" y="40561"/>
                  </a:cubicBezTo>
                  <a:cubicBezTo>
                    <a:pt x="27981" y="40561"/>
                    <a:pt x="7027" y="30796"/>
                    <a:pt x="7027" y="23793"/>
                  </a:cubicBezTo>
                  <a:cubicBezTo>
                    <a:pt x="7027" y="16791"/>
                    <a:pt x="27982" y="7026"/>
                    <a:pt x="62105" y="7026"/>
                  </a:cubicBezTo>
                  <a:close/>
                  <a:moveTo>
                    <a:pt x="7027" y="41822"/>
                  </a:moveTo>
                  <a:lnTo>
                    <a:pt x="7027" y="35187"/>
                  </a:lnTo>
                  <a:cubicBezTo>
                    <a:pt x="9207" y="36750"/>
                    <a:pt x="11541" y="38085"/>
                    <a:pt x="13993" y="39173"/>
                  </a:cubicBezTo>
                  <a:lnTo>
                    <a:pt x="13993" y="49399"/>
                  </a:lnTo>
                  <a:cubicBezTo>
                    <a:pt x="9485" y="46880"/>
                    <a:pt x="7027" y="44195"/>
                    <a:pt x="7027" y="41822"/>
                  </a:cubicBezTo>
                  <a:close/>
                  <a:moveTo>
                    <a:pt x="13305" y="77445"/>
                  </a:moveTo>
                  <a:cubicBezTo>
                    <a:pt x="18390" y="85265"/>
                    <a:pt x="32769" y="90539"/>
                    <a:pt x="49579" y="93101"/>
                  </a:cubicBezTo>
                  <a:lnTo>
                    <a:pt x="49579" y="100898"/>
                  </a:lnTo>
                  <a:cubicBezTo>
                    <a:pt x="22966" y="98879"/>
                    <a:pt x="7027" y="90732"/>
                    <a:pt x="7027" y="84638"/>
                  </a:cubicBezTo>
                  <a:cubicBezTo>
                    <a:pt x="7027" y="82360"/>
                    <a:pt x="9297" y="79816"/>
                    <a:pt x="13305" y="77445"/>
                  </a:cubicBezTo>
                  <a:close/>
                  <a:moveTo>
                    <a:pt x="13993" y="110244"/>
                  </a:moveTo>
                  <a:cubicBezTo>
                    <a:pt x="9485" y="107725"/>
                    <a:pt x="7027" y="105040"/>
                    <a:pt x="7027" y="102667"/>
                  </a:cubicBezTo>
                  <a:lnTo>
                    <a:pt x="7027" y="96032"/>
                  </a:lnTo>
                  <a:cubicBezTo>
                    <a:pt x="9207" y="97595"/>
                    <a:pt x="11541" y="98930"/>
                    <a:pt x="13993" y="100018"/>
                  </a:cubicBezTo>
                  <a:close/>
                  <a:moveTo>
                    <a:pt x="30784" y="116214"/>
                  </a:moveTo>
                  <a:cubicBezTo>
                    <a:pt x="27066" y="115386"/>
                    <a:pt x="23412" y="114293"/>
                    <a:pt x="19849" y="112945"/>
                  </a:cubicBezTo>
                  <a:lnTo>
                    <a:pt x="19849" y="102357"/>
                  </a:lnTo>
                  <a:cubicBezTo>
                    <a:pt x="23434" y="103548"/>
                    <a:pt x="27085" y="104530"/>
                    <a:pt x="30784" y="105296"/>
                  </a:cubicBezTo>
                  <a:close/>
                  <a:moveTo>
                    <a:pt x="49711" y="118981"/>
                  </a:moveTo>
                  <a:cubicBezTo>
                    <a:pt x="44996" y="118628"/>
                    <a:pt x="40656" y="118068"/>
                    <a:pt x="36640" y="117375"/>
                  </a:cubicBezTo>
                  <a:lnTo>
                    <a:pt x="36640" y="106394"/>
                  </a:lnTo>
                  <a:cubicBezTo>
                    <a:pt x="40867" y="107088"/>
                    <a:pt x="45251" y="107612"/>
                    <a:pt x="49711" y="107950"/>
                  </a:cubicBezTo>
                  <a:close/>
                  <a:moveTo>
                    <a:pt x="49683" y="86092"/>
                  </a:moveTo>
                  <a:cubicBezTo>
                    <a:pt x="49097" y="85999"/>
                    <a:pt x="48476" y="85924"/>
                    <a:pt x="47907" y="85826"/>
                  </a:cubicBezTo>
                  <a:lnTo>
                    <a:pt x="47907" y="74849"/>
                  </a:lnTo>
                  <a:cubicBezTo>
                    <a:pt x="50562" y="75285"/>
                    <a:pt x="53297" y="75618"/>
                    <a:pt x="56058" y="75905"/>
                  </a:cubicBezTo>
                  <a:cubicBezTo>
                    <a:pt x="52558" y="78217"/>
                    <a:pt x="50233" y="81932"/>
                    <a:pt x="49683" y="86090"/>
                  </a:cubicBezTo>
                  <a:close/>
                  <a:moveTo>
                    <a:pt x="55567" y="119309"/>
                  </a:moveTo>
                  <a:lnTo>
                    <a:pt x="55567" y="115543"/>
                  </a:lnTo>
                  <a:cubicBezTo>
                    <a:pt x="57214" y="116855"/>
                    <a:pt x="58981" y="118006"/>
                    <a:pt x="60845" y="118983"/>
                  </a:cubicBezTo>
                  <a:lnTo>
                    <a:pt x="60845" y="119410"/>
                  </a:lnTo>
                  <a:cubicBezTo>
                    <a:pt x="59057" y="119396"/>
                    <a:pt x="57282" y="119371"/>
                    <a:pt x="55567" y="119307"/>
                  </a:cubicBezTo>
                  <a:close/>
                </a:path>
              </a:pathLst>
            </a:custGeom>
            <a:grpFill/>
            <a:ln w="15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53" name="Grafický objekt 21" descr="Pračka obrys">
            <a:extLst>
              <a:ext uri="{FF2B5EF4-FFF2-40B4-BE49-F238E27FC236}">
                <a16:creationId xmlns:a16="http://schemas.microsoft.com/office/drawing/2014/main" id="{0B94B889-F580-3455-233B-0A5CF40A3F89}"/>
              </a:ext>
            </a:extLst>
          </p:cNvPr>
          <p:cNvGrpSpPr/>
          <p:nvPr/>
        </p:nvGrpSpPr>
        <p:grpSpPr>
          <a:xfrm>
            <a:off x="9253379" y="2632197"/>
            <a:ext cx="263001" cy="328751"/>
            <a:chOff x="8590091" y="3366750"/>
            <a:chExt cx="263001" cy="328751"/>
          </a:xfrm>
          <a:solidFill>
            <a:schemeClr val="tx1"/>
          </a:solidFill>
        </p:grpSpPr>
        <p:sp>
          <p:nvSpPr>
            <p:cNvPr id="54" name="Volný tvar: obrazec 53">
              <a:extLst>
                <a:ext uri="{FF2B5EF4-FFF2-40B4-BE49-F238E27FC236}">
                  <a16:creationId xmlns:a16="http://schemas.microsoft.com/office/drawing/2014/main" id="{954A40C3-8832-E6A7-3151-0131D734590F}"/>
                </a:ext>
              </a:extLst>
            </p:cNvPr>
            <p:cNvSpPr/>
            <p:nvPr/>
          </p:nvSpPr>
          <p:spPr>
            <a:xfrm>
              <a:off x="8590091" y="3366750"/>
              <a:ext cx="263001" cy="328751"/>
            </a:xfrm>
            <a:custGeom>
              <a:avLst/>
              <a:gdLst>
                <a:gd name="connsiteX0" fmla="*/ 0 w 263001"/>
                <a:gd name="connsiteY0" fmla="*/ 0 h 328751"/>
                <a:gd name="connsiteX1" fmla="*/ 0 w 263001"/>
                <a:gd name="connsiteY1" fmla="*/ 328752 h 328751"/>
                <a:gd name="connsiteX2" fmla="*/ 263001 w 263001"/>
                <a:gd name="connsiteY2" fmla="*/ 328752 h 328751"/>
                <a:gd name="connsiteX3" fmla="*/ 263001 w 263001"/>
                <a:gd name="connsiteY3" fmla="*/ 0 h 328751"/>
                <a:gd name="connsiteX4" fmla="*/ 254783 w 263001"/>
                <a:gd name="connsiteY4" fmla="*/ 8219 h 328751"/>
                <a:gd name="connsiteX5" fmla="*/ 254783 w 263001"/>
                <a:gd name="connsiteY5" fmla="*/ 69860 h 328751"/>
                <a:gd name="connsiteX6" fmla="*/ 8219 w 263001"/>
                <a:gd name="connsiteY6" fmla="*/ 69860 h 328751"/>
                <a:gd name="connsiteX7" fmla="*/ 8219 w 263001"/>
                <a:gd name="connsiteY7" fmla="*/ 8219 h 328751"/>
                <a:gd name="connsiteX8" fmla="*/ 8219 w 263001"/>
                <a:gd name="connsiteY8" fmla="*/ 320533 h 328751"/>
                <a:gd name="connsiteX9" fmla="*/ 8219 w 263001"/>
                <a:gd name="connsiteY9" fmla="*/ 78079 h 328751"/>
                <a:gd name="connsiteX10" fmla="*/ 254783 w 263001"/>
                <a:gd name="connsiteY10" fmla="*/ 78079 h 328751"/>
                <a:gd name="connsiteX11" fmla="*/ 254783 w 263001"/>
                <a:gd name="connsiteY11" fmla="*/ 320533 h 32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3001" h="328751">
                  <a:moveTo>
                    <a:pt x="0" y="0"/>
                  </a:moveTo>
                  <a:lnTo>
                    <a:pt x="0" y="328752"/>
                  </a:lnTo>
                  <a:lnTo>
                    <a:pt x="263001" y="328752"/>
                  </a:lnTo>
                  <a:lnTo>
                    <a:pt x="263001" y="0"/>
                  </a:lnTo>
                  <a:close/>
                  <a:moveTo>
                    <a:pt x="254783" y="8219"/>
                  </a:moveTo>
                  <a:lnTo>
                    <a:pt x="254783" y="69860"/>
                  </a:lnTo>
                  <a:lnTo>
                    <a:pt x="8219" y="69860"/>
                  </a:lnTo>
                  <a:lnTo>
                    <a:pt x="8219" y="8219"/>
                  </a:lnTo>
                  <a:close/>
                  <a:moveTo>
                    <a:pt x="8219" y="320533"/>
                  </a:moveTo>
                  <a:lnTo>
                    <a:pt x="8219" y="78079"/>
                  </a:lnTo>
                  <a:lnTo>
                    <a:pt x="254783" y="78079"/>
                  </a:lnTo>
                  <a:lnTo>
                    <a:pt x="254783" y="320533"/>
                  </a:ln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5" name="Volný tvar: obrazec 54">
              <a:extLst>
                <a:ext uri="{FF2B5EF4-FFF2-40B4-BE49-F238E27FC236}">
                  <a16:creationId xmlns:a16="http://schemas.microsoft.com/office/drawing/2014/main" id="{9ED80EFA-1DAC-8885-3FEA-A2DA80B59D4F}"/>
                </a:ext>
              </a:extLst>
            </p:cNvPr>
            <p:cNvSpPr/>
            <p:nvPr/>
          </p:nvSpPr>
          <p:spPr>
            <a:xfrm>
              <a:off x="8639404" y="3481813"/>
              <a:ext cx="164375" cy="164375"/>
            </a:xfrm>
            <a:custGeom>
              <a:avLst/>
              <a:gdLst>
                <a:gd name="connsiteX0" fmla="*/ 82188 w 164375"/>
                <a:gd name="connsiteY0" fmla="*/ 0 h 164375"/>
                <a:gd name="connsiteX1" fmla="*/ 0 w 164375"/>
                <a:gd name="connsiteY1" fmla="*/ 82188 h 164375"/>
                <a:gd name="connsiteX2" fmla="*/ 82188 w 164375"/>
                <a:gd name="connsiteY2" fmla="*/ 164376 h 164375"/>
                <a:gd name="connsiteX3" fmla="*/ 164376 w 164375"/>
                <a:gd name="connsiteY3" fmla="*/ 82188 h 164375"/>
                <a:gd name="connsiteX4" fmla="*/ 82188 w 164375"/>
                <a:gd name="connsiteY4" fmla="*/ 0 h 164375"/>
                <a:gd name="connsiteX5" fmla="*/ 82188 w 164375"/>
                <a:gd name="connsiteY5" fmla="*/ 156157 h 164375"/>
                <a:gd name="connsiteX6" fmla="*/ 8219 w 164375"/>
                <a:gd name="connsiteY6" fmla="*/ 82188 h 164375"/>
                <a:gd name="connsiteX7" fmla="*/ 82188 w 164375"/>
                <a:gd name="connsiteY7" fmla="*/ 8219 h 164375"/>
                <a:gd name="connsiteX8" fmla="*/ 156157 w 164375"/>
                <a:gd name="connsiteY8" fmla="*/ 82188 h 164375"/>
                <a:gd name="connsiteX9" fmla="*/ 82188 w 164375"/>
                <a:gd name="connsiteY9" fmla="*/ 156157 h 16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375" h="164375">
                  <a:moveTo>
                    <a:pt x="82188" y="0"/>
                  </a:moveTo>
                  <a:cubicBezTo>
                    <a:pt x="36797" y="0"/>
                    <a:pt x="0" y="36797"/>
                    <a:pt x="0" y="82188"/>
                  </a:cubicBezTo>
                  <a:cubicBezTo>
                    <a:pt x="0" y="127579"/>
                    <a:pt x="36797" y="164376"/>
                    <a:pt x="82188" y="164376"/>
                  </a:cubicBezTo>
                  <a:cubicBezTo>
                    <a:pt x="127579" y="164376"/>
                    <a:pt x="164376" y="127579"/>
                    <a:pt x="164376" y="82188"/>
                  </a:cubicBezTo>
                  <a:cubicBezTo>
                    <a:pt x="164324" y="36819"/>
                    <a:pt x="127557" y="52"/>
                    <a:pt x="82188" y="0"/>
                  </a:cubicBezTo>
                  <a:close/>
                  <a:moveTo>
                    <a:pt x="82188" y="156157"/>
                  </a:moveTo>
                  <a:cubicBezTo>
                    <a:pt x="41336" y="156157"/>
                    <a:pt x="8219" y="123040"/>
                    <a:pt x="8219" y="82188"/>
                  </a:cubicBezTo>
                  <a:cubicBezTo>
                    <a:pt x="8219" y="41336"/>
                    <a:pt x="41336" y="8219"/>
                    <a:pt x="82188" y="8219"/>
                  </a:cubicBezTo>
                  <a:cubicBezTo>
                    <a:pt x="123040" y="8219"/>
                    <a:pt x="156157" y="41336"/>
                    <a:pt x="156157" y="82188"/>
                  </a:cubicBezTo>
                  <a:cubicBezTo>
                    <a:pt x="156109" y="123020"/>
                    <a:pt x="123020" y="156109"/>
                    <a:pt x="82188" y="156157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6" name="Volný tvar: obrazec 55">
              <a:extLst>
                <a:ext uri="{FF2B5EF4-FFF2-40B4-BE49-F238E27FC236}">
                  <a16:creationId xmlns:a16="http://schemas.microsoft.com/office/drawing/2014/main" id="{EB586B08-C91F-B78B-3070-AC5A223047D5}"/>
                </a:ext>
              </a:extLst>
            </p:cNvPr>
            <p:cNvSpPr/>
            <p:nvPr/>
          </p:nvSpPr>
          <p:spPr>
            <a:xfrm>
              <a:off x="8664060" y="3506469"/>
              <a:ext cx="115063" cy="115063"/>
            </a:xfrm>
            <a:custGeom>
              <a:avLst/>
              <a:gdLst>
                <a:gd name="connsiteX0" fmla="*/ 57532 w 115063"/>
                <a:gd name="connsiteY0" fmla="*/ 0 h 115063"/>
                <a:gd name="connsiteX1" fmla="*/ 0 w 115063"/>
                <a:gd name="connsiteY1" fmla="*/ 57532 h 115063"/>
                <a:gd name="connsiteX2" fmla="*/ 57532 w 115063"/>
                <a:gd name="connsiteY2" fmla="*/ 115063 h 115063"/>
                <a:gd name="connsiteX3" fmla="*/ 115063 w 115063"/>
                <a:gd name="connsiteY3" fmla="*/ 57532 h 115063"/>
                <a:gd name="connsiteX4" fmla="*/ 57532 w 115063"/>
                <a:gd name="connsiteY4" fmla="*/ 0 h 115063"/>
                <a:gd name="connsiteX5" fmla="*/ 57532 w 115063"/>
                <a:gd name="connsiteY5" fmla="*/ 106844 h 115063"/>
                <a:gd name="connsiteX6" fmla="*/ 9484 w 115063"/>
                <a:gd name="connsiteY6" fmla="*/ 68475 h 115063"/>
                <a:gd name="connsiteX7" fmla="*/ 14929 w 115063"/>
                <a:gd name="connsiteY7" fmla="*/ 69178 h 115063"/>
                <a:gd name="connsiteX8" fmla="*/ 28080 w 115063"/>
                <a:gd name="connsiteY8" fmla="*/ 62779 h 115063"/>
                <a:gd name="connsiteX9" fmla="*/ 42890 w 115063"/>
                <a:gd name="connsiteY9" fmla="*/ 62109 h 115063"/>
                <a:gd name="connsiteX10" fmla="*/ 43560 w 115063"/>
                <a:gd name="connsiteY10" fmla="*/ 62779 h 115063"/>
                <a:gd name="connsiteX11" fmla="*/ 69450 w 115063"/>
                <a:gd name="connsiteY11" fmla="*/ 64833 h 115063"/>
                <a:gd name="connsiteX12" fmla="*/ 71503 w 115063"/>
                <a:gd name="connsiteY12" fmla="*/ 62779 h 115063"/>
                <a:gd name="connsiteX13" fmla="*/ 79262 w 115063"/>
                <a:gd name="connsiteY13" fmla="*/ 59200 h 115063"/>
                <a:gd name="connsiteX14" fmla="*/ 79311 w 115063"/>
                <a:gd name="connsiteY14" fmla="*/ 59200 h 115063"/>
                <a:gd name="connsiteX15" fmla="*/ 87012 w 115063"/>
                <a:gd name="connsiteY15" fmla="*/ 62779 h 115063"/>
                <a:gd name="connsiteX16" fmla="*/ 105599 w 115063"/>
                <a:gd name="connsiteY16" fmla="*/ 68471 h 115063"/>
                <a:gd name="connsiteX17" fmla="*/ 57532 w 115063"/>
                <a:gd name="connsiteY17" fmla="*/ 106844 h 115063"/>
                <a:gd name="connsiteX18" fmla="*/ 106766 w 115063"/>
                <a:gd name="connsiteY18" fmla="*/ 59077 h 115063"/>
                <a:gd name="connsiteX19" fmla="*/ 93246 w 115063"/>
                <a:gd name="connsiteY19" fmla="*/ 57433 h 115063"/>
                <a:gd name="connsiteX20" fmla="*/ 79311 w 115063"/>
                <a:gd name="connsiteY20" fmla="*/ 50981 h 115063"/>
                <a:gd name="connsiteX21" fmla="*/ 79270 w 115063"/>
                <a:gd name="connsiteY21" fmla="*/ 50981 h 115063"/>
                <a:gd name="connsiteX22" fmla="*/ 65270 w 115063"/>
                <a:gd name="connsiteY22" fmla="*/ 57437 h 115063"/>
                <a:gd name="connsiteX23" fmla="*/ 50465 w 115063"/>
                <a:gd name="connsiteY23" fmla="*/ 58109 h 115063"/>
                <a:gd name="connsiteX24" fmla="*/ 49794 w 115063"/>
                <a:gd name="connsiteY24" fmla="*/ 57437 h 115063"/>
                <a:gd name="connsiteX25" fmla="*/ 35822 w 115063"/>
                <a:gd name="connsiteY25" fmla="*/ 50981 h 115063"/>
                <a:gd name="connsiteX26" fmla="*/ 35822 w 115063"/>
                <a:gd name="connsiteY26" fmla="*/ 50981 h 115063"/>
                <a:gd name="connsiteX27" fmla="*/ 21850 w 115063"/>
                <a:gd name="connsiteY27" fmla="*/ 57437 h 115063"/>
                <a:gd name="connsiteX28" fmla="*/ 14613 w 115063"/>
                <a:gd name="connsiteY28" fmla="*/ 60963 h 115063"/>
                <a:gd name="connsiteX29" fmla="*/ 8317 w 115063"/>
                <a:gd name="connsiteY29" fmla="*/ 59073 h 115063"/>
                <a:gd name="connsiteX30" fmla="*/ 8239 w 115063"/>
                <a:gd name="connsiteY30" fmla="*/ 57532 h 115063"/>
                <a:gd name="connsiteX31" fmla="*/ 57552 w 115063"/>
                <a:gd name="connsiteY31" fmla="*/ 8219 h 115063"/>
                <a:gd name="connsiteX32" fmla="*/ 106865 w 115063"/>
                <a:gd name="connsiteY32" fmla="*/ 57532 h 115063"/>
                <a:gd name="connsiteX33" fmla="*/ 106766 w 115063"/>
                <a:gd name="connsiteY33" fmla="*/ 59077 h 115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15063" h="115063">
                  <a:moveTo>
                    <a:pt x="57532" y="0"/>
                  </a:moveTo>
                  <a:cubicBezTo>
                    <a:pt x="25758" y="0"/>
                    <a:pt x="0" y="25758"/>
                    <a:pt x="0" y="57532"/>
                  </a:cubicBezTo>
                  <a:cubicBezTo>
                    <a:pt x="0" y="89305"/>
                    <a:pt x="25758" y="115063"/>
                    <a:pt x="57532" y="115063"/>
                  </a:cubicBezTo>
                  <a:cubicBezTo>
                    <a:pt x="89305" y="115063"/>
                    <a:pt x="115063" y="89305"/>
                    <a:pt x="115063" y="57532"/>
                  </a:cubicBezTo>
                  <a:cubicBezTo>
                    <a:pt x="115029" y="25772"/>
                    <a:pt x="89291" y="34"/>
                    <a:pt x="57532" y="0"/>
                  </a:cubicBezTo>
                  <a:close/>
                  <a:moveTo>
                    <a:pt x="57532" y="106844"/>
                  </a:moveTo>
                  <a:cubicBezTo>
                    <a:pt x="34534" y="106806"/>
                    <a:pt x="14609" y="90894"/>
                    <a:pt x="9484" y="68475"/>
                  </a:cubicBezTo>
                  <a:cubicBezTo>
                    <a:pt x="11254" y="68981"/>
                    <a:pt x="13090" y="69217"/>
                    <a:pt x="14929" y="69178"/>
                  </a:cubicBezTo>
                  <a:cubicBezTo>
                    <a:pt x="20018" y="68992"/>
                    <a:pt x="24793" y="66668"/>
                    <a:pt x="28080" y="62779"/>
                  </a:cubicBezTo>
                  <a:cubicBezTo>
                    <a:pt x="31984" y="58505"/>
                    <a:pt x="38615" y="58205"/>
                    <a:pt x="42890" y="62109"/>
                  </a:cubicBezTo>
                  <a:cubicBezTo>
                    <a:pt x="43123" y="62322"/>
                    <a:pt x="43346" y="62546"/>
                    <a:pt x="43560" y="62779"/>
                  </a:cubicBezTo>
                  <a:cubicBezTo>
                    <a:pt x="50142" y="70496"/>
                    <a:pt x="61734" y="71415"/>
                    <a:pt x="69450" y="64833"/>
                  </a:cubicBezTo>
                  <a:cubicBezTo>
                    <a:pt x="70188" y="64204"/>
                    <a:pt x="70874" y="63517"/>
                    <a:pt x="71503" y="62779"/>
                  </a:cubicBezTo>
                  <a:cubicBezTo>
                    <a:pt x="73441" y="60507"/>
                    <a:pt x="76277" y="59199"/>
                    <a:pt x="79262" y="59200"/>
                  </a:cubicBezTo>
                  <a:lnTo>
                    <a:pt x="79311" y="59200"/>
                  </a:lnTo>
                  <a:cubicBezTo>
                    <a:pt x="82279" y="59206"/>
                    <a:pt x="85094" y="60515"/>
                    <a:pt x="87012" y="62779"/>
                  </a:cubicBezTo>
                  <a:cubicBezTo>
                    <a:pt x="91514" y="68220"/>
                    <a:pt x="98823" y="70458"/>
                    <a:pt x="105599" y="68471"/>
                  </a:cubicBezTo>
                  <a:cubicBezTo>
                    <a:pt x="100476" y="90900"/>
                    <a:pt x="80538" y="106817"/>
                    <a:pt x="57532" y="106844"/>
                  </a:cubicBezTo>
                  <a:close/>
                  <a:moveTo>
                    <a:pt x="106766" y="59077"/>
                  </a:moveTo>
                  <a:cubicBezTo>
                    <a:pt x="102518" y="62129"/>
                    <a:pt x="96639" y="61414"/>
                    <a:pt x="93246" y="57433"/>
                  </a:cubicBezTo>
                  <a:cubicBezTo>
                    <a:pt x="89772" y="53343"/>
                    <a:pt x="84678" y="50984"/>
                    <a:pt x="79311" y="50981"/>
                  </a:cubicBezTo>
                  <a:lnTo>
                    <a:pt x="79270" y="50981"/>
                  </a:lnTo>
                  <a:cubicBezTo>
                    <a:pt x="73884" y="50981"/>
                    <a:pt x="68767" y="53340"/>
                    <a:pt x="65270" y="57437"/>
                  </a:cubicBezTo>
                  <a:cubicBezTo>
                    <a:pt x="61367" y="61710"/>
                    <a:pt x="54739" y="62011"/>
                    <a:pt x="50465" y="58109"/>
                  </a:cubicBezTo>
                  <a:cubicBezTo>
                    <a:pt x="50231" y="57895"/>
                    <a:pt x="50007" y="57671"/>
                    <a:pt x="49794" y="57437"/>
                  </a:cubicBezTo>
                  <a:cubicBezTo>
                    <a:pt x="46304" y="53346"/>
                    <a:pt x="41199" y="50987"/>
                    <a:pt x="35822" y="50981"/>
                  </a:cubicBezTo>
                  <a:lnTo>
                    <a:pt x="35822" y="50981"/>
                  </a:lnTo>
                  <a:cubicBezTo>
                    <a:pt x="30444" y="50983"/>
                    <a:pt x="25337" y="53343"/>
                    <a:pt x="21850" y="57437"/>
                  </a:cubicBezTo>
                  <a:cubicBezTo>
                    <a:pt x="20039" y="59576"/>
                    <a:pt x="17413" y="60856"/>
                    <a:pt x="14613" y="60963"/>
                  </a:cubicBezTo>
                  <a:cubicBezTo>
                    <a:pt x="12362" y="61053"/>
                    <a:pt x="10146" y="60388"/>
                    <a:pt x="8317" y="59073"/>
                  </a:cubicBezTo>
                  <a:cubicBezTo>
                    <a:pt x="8317" y="58555"/>
                    <a:pt x="8239" y="58049"/>
                    <a:pt x="8239" y="57532"/>
                  </a:cubicBezTo>
                  <a:cubicBezTo>
                    <a:pt x="8239" y="30297"/>
                    <a:pt x="30317" y="8219"/>
                    <a:pt x="57552" y="8219"/>
                  </a:cubicBezTo>
                  <a:cubicBezTo>
                    <a:pt x="84787" y="8219"/>
                    <a:pt x="106865" y="30297"/>
                    <a:pt x="106865" y="57532"/>
                  </a:cubicBezTo>
                  <a:cubicBezTo>
                    <a:pt x="106844" y="58053"/>
                    <a:pt x="106783" y="58559"/>
                    <a:pt x="106766" y="59077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7" name="Volný tvar: obrazec 56">
              <a:extLst>
                <a:ext uri="{FF2B5EF4-FFF2-40B4-BE49-F238E27FC236}">
                  <a16:creationId xmlns:a16="http://schemas.microsoft.com/office/drawing/2014/main" id="{D7E1E344-1FC2-08A6-B4B8-3C6B5F5C5551}"/>
                </a:ext>
              </a:extLst>
            </p:cNvPr>
            <p:cNvSpPr/>
            <p:nvPr/>
          </p:nvSpPr>
          <p:spPr>
            <a:xfrm>
              <a:off x="8709263" y="3391406"/>
              <a:ext cx="28765" cy="28765"/>
            </a:xfrm>
            <a:custGeom>
              <a:avLst/>
              <a:gdLst>
                <a:gd name="connsiteX0" fmla="*/ 14383 w 28765"/>
                <a:gd name="connsiteY0" fmla="*/ 28766 h 28765"/>
                <a:gd name="connsiteX1" fmla="*/ 28766 w 28765"/>
                <a:gd name="connsiteY1" fmla="*/ 14383 h 28765"/>
                <a:gd name="connsiteX2" fmla="*/ 14383 w 28765"/>
                <a:gd name="connsiteY2" fmla="*/ 0 h 28765"/>
                <a:gd name="connsiteX3" fmla="*/ 0 w 28765"/>
                <a:gd name="connsiteY3" fmla="*/ 14383 h 28765"/>
                <a:gd name="connsiteX4" fmla="*/ 14383 w 28765"/>
                <a:gd name="connsiteY4" fmla="*/ 28766 h 28765"/>
                <a:gd name="connsiteX5" fmla="*/ 14383 w 28765"/>
                <a:gd name="connsiteY5" fmla="*/ 8219 h 28765"/>
                <a:gd name="connsiteX6" fmla="*/ 20547 w 28765"/>
                <a:gd name="connsiteY6" fmla="*/ 14383 h 28765"/>
                <a:gd name="connsiteX7" fmla="*/ 14383 w 28765"/>
                <a:gd name="connsiteY7" fmla="*/ 20547 h 28765"/>
                <a:gd name="connsiteX8" fmla="*/ 8219 w 28765"/>
                <a:gd name="connsiteY8" fmla="*/ 14383 h 28765"/>
                <a:gd name="connsiteX9" fmla="*/ 14383 w 28765"/>
                <a:gd name="connsiteY9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65" h="28765">
                  <a:moveTo>
                    <a:pt x="14383" y="28766"/>
                  </a:moveTo>
                  <a:cubicBezTo>
                    <a:pt x="22326" y="28766"/>
                    <a:pt x="28766" y="22326"/>
                    <a:pt x="28766" y="14383"/>
                  </a:cubicBezTo>
                  <a:cubicBezTo>
                    <a:pt x="28766" y="6439"/>
                    <a:pt x="22326" y="0"/>
                    <a:pt x="14383" y="0"/>
                  </a:cubicBezTo>
                  <a:cubicBezTo>
                    <a:pt x="6439" y="0"/>
                    <a:pt x="0" y="6439"/>
                    <a:pt x="0" y="14383"/>
                  </a:cubicBezTo>
                  <a:cubicBezTo>
                    <a:pt x="0" y="22326"/>
                    <a:pt x="6439" y="28766"/>
                    <a:pt x="14383" y="28766"/>
                  </a:cubicBezTo>
                  <a:close/>
                  <a:moveTo>
                    <a:pt x="14383" y="8219"/>
                  </a:moveTo>
                  <a:cubicBezTo>
                    <a:pt x="17787" y="8219"/>
                    <a:pt x="20547" y="10979"/>
                    <a:pt x="20547" y="14383"/>
                  </a:cubicBezTo>
                  <a:cubicBezTo>
                    <a:pt x="20547" y="17787"/>
                    <a:pt x="17787" y="20547"/>
                    <a:pt x="14383" y="20547"/>
                  </a:cubicBezTo>
                  <a:cubicBezTo>
                    <a:pt x="10979" y="20547"/>
                    <a:pt x="8219" y="17787"/>
                    <a:pt x="8219" y="14383"/>
                  </a:cubicBezTo>
                  <a:cubicBezTo>
                    <a:pt x="8219" y="10979"/>
                    <a:pt x="10979" y="8219"/>
                    <a:pt x="14383" y="8219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8" name="Volný tvar: obrazec 57">
              <a:extLst>
                <a:ext uri="{FF2B5EF4-FFF2-40B4-BE49-F238E27FC236}">
                  <a16:creationId xmlns:a16="http://schemas.microsoft.com/office/drawing/2014/main" id="{5915EA00-87BA-DA64-B24E-1AD2F8A9F56A}"/>
                </a:ext>
              </a:extLst>
            </p:cNvPr>
            <p:cNvSpPr/>
            <p:nvPr/>
          </p:nvSpPr>
          <p:spPr>
            <a:xfrm>
              <a:off x="8750357" y="3391406"/>
              <a:ext cx="28765" cy="28765"/>
            </a:xfrm>
            <a:custGeom>
              <a:avLst/>
              <a:gdLst>
                <a:gd name="connsiteX0" fmla="*/ 14383 w 28765"/>
                <a:gd name="connsiteY0" fmla="*/ 28766 h 28765"/>
                <a:gd name="connsiteX1" fmla="*/ 28766 w 28765"/>
                <a:gd name="connsiteY1" fmla="*/ 14383 h 28765"/>
                <a:gd name="connsiteX2" fmla="*/ 14383 w 28765"/>
                <a:gd name="connsiteY2" fmla="*/ 0 h 28765"/>
                <a:gd name="connsiteX3" fmla="*/ 0 w 28765"/>
                <a:gd name="connsiteY3" fmla="*/ 14383 h 28765"/>
                <a:gd name="connsiteX4" fmla="*/ 14383 w 28765"/>
                <a:gd name="connsiteY4" fmla="*/ 28766 h 28765"/>
                <a:gd name="connsiteX5" fmla="*/ 14383 w 28765"/>
                <a:gd name="connsiteY5" fmla="*/ 8219 h 28765"/>
                <a:gd name="connsiteX6" fmla="*/ 20547 w 28765"/>
                <a:gd name="connsiteY6" fmla="*/ 14383 h 28765"/>
                <a:gd name="connsiteX7" fmla="*/ 14383 w 28765"/>
                <a:gd name="connsiteY7" fmla="*/ 20547 h 28765"/>
                <a:gd name="connsiteX8" fmla="*/ 8219 w 28765"/>
                <a:gd name="connsiteY8" fmla="*/ 14383 h 28765"/>
                <a:gd name="connsiteX9" fmla="*/ 14383 w 28765"/>
                <a:gd name="connsiteY9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65" h="28765">
                  <a:moveTo>
                    <a:pt x="14383" y="28766"/>
                  </a:moveTo>
                  <a:cubicBezTo>
                    <a:pt x="22326" y="28766"/>
                    <a:pt x="28766" y="22326"/>
                    <a:pt x="28766" y="14383"/>
                  </a:cubicBezTo>
                  <a:cubicBezTo>
                    <a:pt x="28766" y="6439"/>
                    <a:pt x="22326" y="0"/>
                    <a:pt x="14383" y="0"/>
                  </a:cubicBezTo>
                  <a:cubicBezTo>
                    <a:pt x="6439" y="0"/>
                    <a:pt x="0" y="6439"/>
                    <a:pt x="0" y="14383"/>
                  </a:cubicBezTo>
                  <a:cubicBezTo>
                    <a:pt x="0" y="22326"/>
                    <a:pt x="6439" y="28766"/>
                    <a:pt x="14383" y="28766"/>
                  </a:cubicBezTo>
                  <a:close/>
                  <a:moveTo>
                    <a:pt x="14383" y="8219"/>
                  </a:moveTo>
                  <a:cubicBezTo>
                    <a:pt x="17787" y="8219"/>
                    <a:pt x="20547" y="10979"/>
                    <a:pt x="20547" y="14383"/>
                  </a:cubicBezTo>
                  <a:cubicBezTo>
                    <a:pt x="20547" y="17787"/>
                    <a:pt x="17787" y="20547"/>
                    <a:pt x="14383" y="20547"/>
                  </a:cubicBezTo>
                  <a:cubicBezTo>
                    <a:pt x="10979" y="20547"/>
                    <a:pt x="8219" y="17787"/>
                    <a:pt x="8219" y="14383"/>
                  </a:cubicBezTo>
                  <a:cubicBezTo>
                    <a:pt x="8219" y="10979"/>
                    <a:pt x="10979" y="8219"/>
                    <a:pt x="14383" y="8219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9" name="Volný tvar: obrazec 58">
              <a:extLst>
                <a:ext uri="{FF2B5EF4-FFF2-40B4-BE49-F238E27FC236}">
                  <a16:creationId xmlns:a16="http://schemas.microsoft.com/office/drawing/2014/main" id="{55D1F102-3A84-88AC-91EB-BA2D9B314813}"/>
                </a:ext>
              </a:extLst>
            </p:cNvPr>
            <p:cNvSpPr/>
            <p:nvPr/>
          </p:nvSpPr>
          <p:spPr>
            <a:xfrm>
              <a:off x="8791451" y="3391406"/>
              <a:ext cx="28765" cy="28765"/>
            </a:xfrm>
            <a:custGeom>
              <a:avLst/>
              <a:gdLst>
                <a:gd name="connsiteX0" fmla="*/ 14383 w 28765"/>
                <a:gd name="connsiteY0" fmla="*/ 28766 h 28765"/>
                <a:gd name="connsiteX1" fmla="*/ 28766 w 28765"/>
                <a:gd name="connsiteY1" fmla="*/ 14383 h 28765"/>
                <a:gd name="connsiteX2" fmla="*/ 14383 w 28765"/>
                <a:gd name="connsiteY2" fmla="*/ 0 h 28765"/>
                <a:gd name="connsiteX3" fmla="*/ 0 w 28765"/>
                <a:gd name="connsiteY3" fmla="*/ 14383 h 28765"/>
                <a:gd name="connsiteX4" fmla="*/ 14383 w 28765"/>
                <a:gd name="connsiteY4" fmla="*/ 28766 h 28765"/>
                <a:gd name="connsiteX5" fmla="*/ 14383 w 28765"/>
                <a:gd name="connsiteY5" fmla="*/ 8219 h 28765"/>
                <a:gd name="connsiteX6" fmla="*/ 20547 w 28765"/>
                <a:gd name="connsiteY6" fmla="*/ 14383 h 28765"/>
                <a:gd name="connsiteX7" fmla="*/ 14383 w 28765"/>
                <a:gd name="connsiteY7" fmla="*/ 20547 h 28765"/>
                <a:gd name="connsiteX8" fmla="*/ 8219 w 28765"/>
                <a:gd name="connsiteY8" fmla="*/ 14383 h 28765"/>
                <a:gd name="connsiteX9" fmla="*/ 14383 w 28765"/>
                <a:gd name="connsiteY9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65" h="28765">
                  <a:moveTo>
                    <a:pt x="14383" y="28766"/>
                  </a:moveTo>
                  <a:cubicBezTo>
                    <a:pt x="22326" y="28766"/>
                    <a:pt x="28766" y="22326"/>
                    <a:pt x="28766" y="14383"/>
                  </a:cubicBezTo>
                  <a:cubicBezTo>
                    <a:pt x="28766" y="6439"/>
                    <a:pt x="22326" y="0"/>
                    <a:pt x="14383" y="0"/>
                  </a:cubicBezTo>
                  <a:cubicBezTo>
                    <a:pt x="6439" y="0"/>
                    <a:pt x="0" y="6439"/>
                    <a:pt x="0" y="14383"/>
                  </a:cubicBezTo>
                  <a:cubicBezTo>
                    <a:pt x="0" y="22326"/>
                    <a:pt x="6439" y="28766"/>
                    <a:pt x="14383" y="28766"/>
                  </a:cubicBezTo>
                  <a:close/>
                  <a:moveTo>
                    <a:pt x="14383" y="8219"/>
                  </a:moveTo>
                  <a:cubicBezTo>
                    <a:pt x="17787" y="8219"/>
                    <a:pt x="20547" y="10979"/>
                    <a:pt x="20547" y="14383"/>
                  </a:cubicBezTo>
                  <a:cubicBezTo>
                    <a:pt x="20547" y="17787"/>
                    <a:pt x="17787" y="20547"/>
                    <a:pt x="14383" y="20547"/>
                  </a:cubicBezTo>
                  <a:cubicBezTo>
                    <a:pt x="10979" y="20547"/>
                    <a:pt x="8219" y="17787"/>
                    <a:pt x="8219" y="14383"/>
                  </a:cubicBezTo>
                  <a:cubicBezTo>
                    <a:pt x="8219" y="10979"/>
                    <a:pt x="10979" y="8219"/>
                    <a:pt x="14383" y="8219"/>
                  </a:cubicBez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0" name="Volný tvar: obrazec 59">
              <a:extLst>
                <a:ext uri="{FF2B5EF4-FFF2-40B4-BE49-F238E27FC236}">
                  <a16:creationId xmlns:a16="http://schemas.microsoft.com/office/drawing/2014/main" id="{DE85887C-3E61-123B-DBA1-BE430A06E39E}"/>
                </a:ext>
              </a:extLst>
            </p:cNvPr>
            <p:cNvSpPr/>
            <p:nvPr/>
          </p:nvSpPr>
          <p:spPr>
            <a:xfrm>
              <a:off x="8622966" y="3391406"/>
              <a:ext cx="57531" cy="28765"/>
            </a:xfrm>
            <a:custGeom>
              <a:avLst/>
              <a:gdLst>
                <a:gd name="connsiteX0" fmla="*/ 57532 w 57531"/>
                <a:gd name="connsiteY0" fmla="*/ 0 h 28765"/>
                <a:gd name="connsiteX1" fmla="*/ 0 w 57531"/>
                <a:gd name="connsiteY1" fmla="*/ 0 h 28765"/>
                <a:gd name="connsiteX2" fmla="*/ 0 w 57531"/>
                <a:gd name="connsiteY2" fmla="*/ 28766 h 28765"/>
                <a:gd name="connsiteX3" fmla="*/ 57532 w 57531"/>
                <a:gd name="connsiteY3" fmla="*/ 28766 h 28765"/>
                <a:gd name="connsiteX4" fmla="*/ 49313 w 57531"/>
                <a:gd name="connsiteY4" fmla="*/ 20547 h 28765"/>
                <a:gd name="connsiteX5" fmla="*/ 8219 w 57531"/>
                <a:gd name="connsiteY5" fmla="*/ 20547 h 28765"/>
                <a:gd name="connsiteX6" fmla="*/ 8219 w 57531"/>
                <a:gd name="connsiteY6" fmla="*/ 8219 h 28765"/>
                <a:gd name="connsiteX7" fmla="*/ 49313 w 57531"/>
                <a:gd name="connsiteY7" fmla="*/ 821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531" h="28765">
                  <a:moveTo>
                    <a:pt x="57532" y="0"/>
                  </a:moveTo>
                  <a:lnTo>
                    <a:pt x="0" y="0"/>
                  </a:lnTo>
                  <a:lnTo>
                    <a:pt x="0" y="28766"/>
                  </a:lnTo>
                  <a:lnTo>
                    <a:pt x="57532" y="28766"/>
                  </a:lnTo>
                  <a:close/>
                  <a:moveTo>
                    <a:pt x="49313" y="20547"/>
                  </a:moveTo>
                  <a:lnTo>
                    <a:pt x="8219" y="20547"/>
                  </a:lnTo>
                  <a:lnTo>
                    <a:pt x="8219" y="8219"/>
                  </a:lnTo>
                  <a:lnTo>
                    <a:pt x="49313" y="8219"/>
                  </a:lnTo>
                  <a:close/>
                </a:path>
              </a:pathLst>
            </a:custGeom>
            <a:grpFill/>
            <a:ln w="40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1" name="Grafický objekt 22" descr="Auto obrys">
            <a:extLst>
              <a:ext uri="{FF2B5EF4-FFF2-40B4-BE49-F238E27FC236}">
                <a16:creationId xmlns:a16="http://schemas.microsoft.com/office/drawing/2014/main" id="{1F582870-F9CC-8A80-5525-17DD1B8CDF39}"/>
              </a:ext>
            </a:extLst>
          </p:cNvPr>
          <p:cNvGrpSpPr/>
          <p:nvPr/>
        </p:nvGrpSpPr>
        <p:grpSpPr>
          <a:xfrm>
            <a:off x="8043879" y="2456892"/>
            <a:ext cx="359445" cy="220098"/>
            <a:chOff x="9232512" y="3473636"/>
            <a:chExt cx="430453" cy="220098"/>
          </a:xfrm>
          <a:solidFill>
            <a:schemeClr val="tx1"/>
          </a:solidFill>
        </p:grpSpPr>
        <p:sp>
          <p:nvSpPr>
            <p:cNvPr id="62" name="Volný tvar: obrazec 61">
              <a:extLst>
                <a:ext uri="{FF2B5EF4-FFF2-40B4-BE49-F238E27FC236}">
                  <a16:creationId xmlns:a16="http://schemas.microsoft.com/office/drawing/2014/main" id="{1572F4D0-3CB1-5215-5ED1-612B633AC84A}"/>
                </a:ext>
              </a:extLst>
            </p:cNvPr>
            <p:cNvSpPr/>
            <p:nvPr/>
          </p:nvSpPr>
          <p:spPr>
            <a:xfrm>
              <a:off x="9521112" y="3605688"/>
              <a:ext cx="88047" cy="88047"/>
            </a:xfrm>
            <a:custGeom>
              <a:avLst/>
              <a:gdLst>
                <a:gd name="connsiteX0" fmla="*/ 44024 w 88047"/>
                <a:gd name="connsiteY0" fmla="*/ 0 h 88047"/>
                <a:gd name="connsiteX1" fmla="*/ 0 w 88047"/>
                <a:gd name="connsiteY1" fmla="*/ 44024 h 88047"/>
                <a:gd name="connsiteX2" fmla="*/ 44024 w 88047"/>
                <a:gd name="connsiteY2" fmla="*/ 88047 h 88047"/>
                <a:gd name="connsiteX3" fmla="*/ 88047 w 88047"/>
                <a:gd name="connsiteY3" fmla="*/ 44024 h 88047"/>
                <a:gd name="connsiteX4" fmla="*/ 44024 w 88047"/>
                <a:gd name="connsiteY4" fmla="*/ 0 h 88047"/>
                <a:gd name="connsiteX5" fmla="*/ 44024 w 88047"/>
                <a:gd name="connsiteY5" fmla="*/ 78264 h 88047"/>
                <a:gd name="connsiteX6" fmla="*/ 9783 w 88047"/>
                <a:gd name="connsiteY6" fmla="*/ 44024 h 88047"/>
                <a:gd name="connsiteX7" fmla="*/ 44024 w 88047"/>
                <a:gd name="connsiteY7" fmla="*/ 9783 h 88047"/>
                <a:gd name="connsiteX8" fmla="*/ 78264 w 88047"/>
                <a:gd name="connsiteY8" fmla="*/ 44024 h 88047"/>
                <a:gd name="connsiteX9" fmla="*/ 44024 w 88047"/>
                <a:gd name="connsiteY9" fmla="*/ 78264 h 8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47" h="88047">
                  <a:moveTo>
                    <a:pt x="44024" y="0"/>
                  </a:moveTo>
                  <a:cubicBezTo>
                    <a:pt x="19710" y="0"/>
                    <a:pt x="0" y="19710"/>
                    <a:pt x="0" y="44024"/>
                  </a:cubicBezTo>
                  <a:cubicBezTo>
                    <a:pt x="0" y="68337"/>
                    <a:pt x="19710" y="88047"/>
                    <a:pt x="44024" y="88047"/>
                  </a:cubicBezTo>
                  <a:cubicBezTo>
                    <a:pt x="68337" y="88047"/>
                    <a:pt x="88047" y="68337"/>
                    <a:pt x="88047" y="44024"/>
                  </a:cubicBezTo>
                  <a:cubicBezTo>
                    <a:pt x="88023" y="19720"/>
                    <a:pt x="68327" y="24"/>
                    <a:pt x="44024" y="0"/>
                  </a:cubicBezTo>
                  <a:close/>
                  <a:moveTo>
                    <a:pt x="44024" y="78264"/>
                  </a:moveTo>
                  <a:cubicBezTo>
                    <a:pt x="25113" y="78264"/>
                    <a:pt x="9783" y="62934"/>
                    <a:pt x="9783" y="44024"/>
                  </a:cubicBezTo>
                  <a:cubicBezTo>
                    <a:pt x="9783" y="25113"/>
                    <a:pt x="25113" y="9783"/>
                    <a:pt x="44024" y="9783"/>
                  </a:cubicBezTo>
                  <a:cubicBezTo>
                    <a:pt x="62934" y="9783"/>
                    <a:pt x="78264" y="25113"/>
                    <a:pt x="78264" y="44024"/>
                  </a:cubicBezTo>
                  <a:cubicBezTo>
                    <a:pt x="78264" y="62934"/>
                    <a:pt x="62934" y="78264"/>
                    <a:pt x="44024" y="78264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3" name="Volný tvar: obrazec 62">
              <a:extLst>
                <a:ext uri="{FF2B5EF4-FFF2-40B4-BE49-F238E27FC236}">
                  <a16:creationId xmlns:a16="http://schemas.microsoft.com/office/drawing/2014/main" id="{FBDFF1AA-C824-052A-5C0A-CDAA6660051A}"/>
                </a:ext>
              </a:extLst>
            </p:cNvPr>
            <p:cNvSpPr/>
            <p:nvPr/>
          </p:nvSpPr>
          <p:spPr>
            <a:xfrm>
              <a:off x="9383225" y="3640011"/>
              <a:ext cx="129057" cy="9783"/>
            </a:xfrm>
            <a:custGeom>
              <a:avLst/>
              <a:gdLst>
                <a:gd name="connsiteX0" fmla="*/ 0 w 129057"/>
                <a:gd name="connsiteY0" fmla="*/ 0 h 9783"/>
                <a:gd name="connsiteX1" fmla="*/ 924 w 129057"/>
                <a:gd name="connsiteY1" fmla="*/ 9700 h 9783"/>
                <a:gd name="connsiteX2" fmla="*/ 924 w 129057"/>
                <a:gd name="connsiteY2" fmla="*/ 9783 h 9783"/>
                <a:gd name="connsiteX3" fmla="*/ 128133 w 129057"/>
                <a:gd name="connsiteY3" fmla="*/ 9783 h 9783"/>
                <a:gd name="connsiteX4" fmla="*/ 128133 w 129057"/>
                <a:gd name="connsiteY4" fmla="*/ 9700 h 9783"/>
                <a:gd name="connsiteX5" fmla="*/ 129058 w 129057"/>
                <a:gd name="connsiteY5" fmla="*/ 0 h 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57" h="9783">
                  <a:moveTo>
                    <a:pt x="0" y="0"/>
                  </a:moveTo>
                  <a:cubicBezTo>
                    <a:pt x="601" y="3199"/>
                    <a:pt x="911" y="6445"/>
                    <a:pt x="924" y="9700"/>
                  </a:cubicBezTo>
                  <a:lnTo>
                    <a:pt x="924" y="9783"/>
                  </a:lnTo>
                  <a:lnTo>
                    <a:pt x="128133" y="9783"/>
                  </a:lnTo>
                  <a:lnTo>
                    <a:pt x="128133" y="9700"/>
                  </a:lnTo>
                  <a:cubicBezTo>
                    <a:pt x="128147" y="6445"/>
                    <a:pt x="128456" y="3199"/>
                    <a:pt x="129058" y="0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4" name="Volný tvar: obrazec 63">
              <a:extLst>
                <a:ext uri="{FF2B5EF4-FFF2-40B4-BE49-F238E27FC236}">
                  <a16:creationId xmlns:a16="http://schemas.microsoft.com/office/drawing/2014/main" id="{E091F7E3-8A16-9ABC-E566-FE5322123882}"/>
                </a:ext>
              </a:extLst>
            </p:cNvPr>
            <p:cNvSpPr/>
            <p:nvPr/>
          </p:nvSpPr>
          <p:spPr>
            <a:xfrm>
              <a:off x="9232512" y="3473636"/>
              <a:ext cx="430453" cy="176157"/>
            </a:xfrm>
            <a:custGeom>
              <a:avLst/>
              <a:gdLst>
                <a:gd name="connsiteX0" fmla="*/ 381539 w 430453"/>
                <a:gd name="connsiteY0" fmla="*/ 88028 h 176157"/>
                <a:gd name="connsiteX1" fmla="*/ 420671 w 430453"/>
                <a:gd name="connsiteY1" fmla="*/ 127160 h 176157"/>
                <a:gd name="connsiteX2" fmla="*/ 420671 w 430453"/>
                <a:gd name="connsiteY2" fmla="*/ 156587 h 176157"/>
                <a:gd name="connsiteX3" fmla="*/ 410888 w 430453"/>
                <a:gd name="connsiteY3" fmla="*/ 166370 h 176157"/>
                <a:gd name="connsiteX4" fmla="*/ 385516 w 430453"/>
                <a:gd name="connsiteY4" fmla="*/ 166370 h 176157"/>
                <a:gd name="connsiteX5" fmla="*/ 386430 w 430453"/>
                <a:gd name="connsiteY5" fmla="*/ 176075 h 176157"/>
                <a:gd name="connsiteX6" fmla="*/ 386430 w 430453"/>
                <a:gd name="connsiteY6" fmla="*/ 176158 h 176157"/>
                <a:gd name="connsiteX7" fmla="*/ 410888 w 430453"/>
                <a:gd name="connsiteY7" fmla="*/ 176158 h 176157"/>
                <a:gd name="connsiteX8" fmla="*/ 430454 w 430453"/>
                <a:gd name="connsiteY8" fmla="*/ 156592 h 176157"/>
                <a:gd name="connsiteX9" fmla="*/ 430454 w 430453"/>
                <a:gd name="connsiteY9" fmla="*/ 127243 h 176157"/>
                <a:gd name="connsiteX10" fmla="*/ 381490 w 430453"/>
                <a:gd name="connsiteY10" fmla="*/ 78245 h 176157"/>
                <a:gd name="connsiteX11" fmla="*/ 340939 w 430453"/>
                <a:gd name="connsiteY11" fmla="*/ 78245 h 176157"/>
                <a:gd name="connsiteX12" fmla="*/ 327243 w 430453"/>
                <a:gd name="connsiteY12" fmla="*/ 72429 h 176157"/>
                <a:gd name="connsiteX13" fmla="*/ 265610 w 430453"/>
                <a:gd name="connsiteY13" fmla="*/ 11285 h 176157"/>
                <a:gd name="connsiteX14" fmla="*/ 237728 w 430453"/>
                <a:gd name="connsiteY14" fmla="*/ 34 h 176157"/>
                <a:gd name="connsiteX15" fmla="*/ 156710 w 430453"/>
                <a:gd name="connsiteY15" fmla="*/ 34 h 176157"/>
                <a:gd name="connsiteX16" fmla="*/ 156529 w 430453"/>
                <a:gd name="connsiteY16" fmla="*/ 0 h 176157"/>
                <a:gd name="connsiteX17" fmla="*/ 156353 w 430453"/>
                <a:gd name="connsiteY17" fmla="*/ 34 h 176157"/>
                <a:gd name="connsiteX18" fmla="*/ 94407 w 430453"/>
                <a:gd name="connsiteY18" fmla="*/ 34 h 176157"/>
                <a:gd name="connsiteX19" fmla="*/ 66525 w 430453"/>
                <a:gd name="connsiteY19" fmla="*/ 11285 h 176157"/>
                <a:gd name="connsiteX20" fmla="*/ 5871 w 430453"/>
                <a:gd name="connsiteY20" fmla="*/ 72429 h 176157"/>
                <a:gd name="connsiteX21" fmla="*/ 1 w 430453"/>
                <a:gd name="connsiteY21" fmla="*/ 86614 h 176157"/>
                <a:gd name="connsiteX22" fmla="*/ 1 w 430453"/>
                <a:gd name="connsiteY22" fmla="*/ 136997 h 176157"/>
                <a:gd name="connsiteX23" fmla="*/ 39133 w 430453"/>
                <a:gd name="connsiteY23" fmla="*/ 176129 h 176157"/>
                <a:gd name="connsiteX24" fmla="*/ 44025 w 430453"/>
                <a:gd name="connsiteY24" fmla="*/ 176129 h 176157"/>
                <a:gd name="connsiteX25" fmla="*/ 44025 w 430453"/>
                <a:gd name="connsiteY25" fmla="*/ 176075 h 176157"/>
                <a:gd name="connsiteX26" fmla="*/ 44944 w 430453"/>
                <a:gd name="connsiteY26" fmla="*/ 166375 h 176157"/>
                <a:gd name="connsiteX27" fmla="*/ 39133 w 430453"/>
                <a:gd name="connsiteY27" fmla="*/ 166375 h 176157"/>
                <a:gd name="connsiteX28" fmla="*/ 9784 w 430453"/>
                <a:gd name="connsiteY28" fmla="*/ 137026 h 176157"/>
                <a:gd name="connsiteX29" fmla="*/ 9784 w 430453"/>
                <a:gd name="connsiteY29" fmla="*/ 88028 h 176157"/>
                <a:gd name="connsiteX30" fmla="*/ 258733 w 430453"/>
                <a:gd name="connsiteY30" fmla="*/ 18216 h 176157"/>
                <a:gd name="connsiteX31" fmla="*/ 319231 w 430453"/>
                <a:gd name="connsiteY31" fmla="*/ 78245 h 176157"/>
                <a:gd name="connsiteX32" fmla="*/ 161421 w 430453"/>
                <a:gd name="connsiteY32" fmla="*/ 78245 h 176157"/>
                <a:gd name="connsiteX33" fmla="*/ 161421 w 430453"/>
                <a:gd name="connsiteY33" fmla="*/ 9798 h 176157"/>
                <a:gd name="connsiteX34" fmla="*/ 237728 w 430453"/>
                <a:gd name="connsiteY34" fmla="*/ 9798 h 176157"/>
                <a:gd name="connsiteX35" fmla="*/ 258733 w 430453"/>
                <a:gd name="connsiteY35" fmla="*/ 18216 h 176157"/>
                <a:gd name="connsiteX36" fmla="*/ 73452 w 430453"/>
                <a:gd name="connsiteY36" fmla="*/ 18187 h 176157"/>
                <a:gd name="connsiteX37" fmla="*/ 94407 w 430453"/>
                <a:gd name="connsiteY37" fmla="*/ 9798 h 176157"/>
                <a:gd name="connsiteX38" fmla="*/ 151638 w 430453"/>
                <a:gd name="connsiteY38" fmla="*/ 9798 h 176157"/>
                <a:gd name="connsiteX39" fmla="*/ 151638 w 430453"/>
                <a:gd name="connsiteY39" fmla="*/ 78245 h 176157"/>
                <a:gd name="connsiteX40" fmla="*/ 14005 w 430453"/>
                <a:gd name="connsiteY40" fmla="*/ 78245 h 176157"/>
                <a:gd name="connsiteX41" fmla="*/ 13966 w 430453"/>
                <a:gd name="connsiteY41" fmla="*/ 78161 h 176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0453" h="176157">
                  <a:moveTo>
                    <a:pt x="381539" y="88028"/>
                  </a:moveTo>
                  <a:cubicBezTo>
                    <a:pt x="403151" y="88028"/>
                    <a:pt x="420671" y="105548"/>
                    <a:pt x="420671" y="127160"/>
                  </a:cubicBezTo>
                  <a:lnTo>
                    <a:pt x="420671" y="156587"/>
                  </a:lnTo>
                  <a:cubicBezTo>
                    <a:pt x="420671" y="161990"/>
                    <a:pt x="416291" y="166370"/>
                    <a:pt x="410888" y="166370"/>
                  </a:cubicBezTo>
                  <a:lnTo>
                    <a:pt x="385516" y="166370"/>
                  </a:lnTo>
                  <a:cubicBezTo>
                    <a:pt x="386114" y="169571"/>
                    <a:pt x="386420" y="172819"/>
                    <a:pt x="386430" y="176075"/>
                  </a:cubicBezTo>
                  <a:lnTo>
                    <a:pt x="386430" y="176158"/>
                  </a:lnTo>
                  <a:lnTo>
                    <a:pt x="410888" y="176158"/>
                  </a:lnTo>
                  <a:cubicBezTo>
                    <a:pt x="421679" y="176123"/>
                    <a:pt x="430419" y="167384"/>
                    <a:pt x="430454" y="156592"/>
                  </a:cubicBezTo>
                  <a:lnTo>
                    <a:pt x="430454" y="127243"/>
                  </a:lnTo>
                  <a:cubicBezTo>
                    <a:pt x="430379" y="100227"/>
                    <a:pt x="408506" y="78339"/>
                    <a:pt x="381490" y="78245"/>
                  </a:cubicBezTo>
                  <a:lnTo>
                    <a:pt x="340939" y="78245"/>
                  </a:lnTo>
                  <a:cubicBezTo>
                    <a:pt x="335741" y="78412"/>
                    <a:pt x="330733" y="76285"/>
                    <a:pt x="327243" y="72429"/>
                  </a:cubicBezTo>
                  <a:lnTo>
                    <a:pt x="265610" y="11285"/>
                  </a:lnTo>
                  <a:cubicBezTo>
                    <a:pt x="258208" y="3936"/>
                    <a:pt x="248157" y="-119"/>
                    <a:pt x="237728" y="34"/>
                  </a:cubicBezTo>
                  <a:lnTo>
                    <a:pt x="156710" y="34"/>
                  </a:lnTo>
                  <a:cubicBezTo>
                    <a:pt x="156647" y="34"/>
                    <a:pt x="156593" y="0"/>
                    <a:pt x="156529" y="0"/>
                  </a:cubicBezTo>
                  <a:cubicBezTo>
                    <a:pt x="156466" y="0"/>
                    <a:pt x="156417" y="34"/>
                    <a:pt x="156353" y="34"/>
                  </a:cubicBezTo>
                  <a:lnTo>
                    <a:pt x="94407" y="34"/>
                  </a:lnTo>
                  <a:cubicBezTo>
                    <a:pt x="83996" y="-24"/>
                    <a:pt x="73980" y="4017"/>
                    <a:pt x="66525" y="11285"/>
                  </a:cubicBezTo>
                  <a:lnTo>
                    <a:pt x="5871" y="72429"/>
                  </a:lnTo>
                  <a:cubicBezTo>
                    <a:pt x="2068" y="76163"/>
                    <a:pt x="-52" y="81284"/>
                    <a:pt x="1" y="86614"/>
                  </a:cubicBezTo>
                  <a:lnTo>
                    <a:pt x="1" y="136997"/>
                  </a:lnTo>
                  <a:cubicBezTo>
                    <a:pt x="71" y="158580"/>
                    <a:pt x="17550" y="176059"/>
                    <a:pt x="39133" y="176129"/>
                  </a:cubicBezTo>
                  <a:lnTo>
                    <a:pt x="44025" y="176129"/>
                  </a:lnTo>
                  <a:lnTo>
                    <a:pt x="44025" y="176075"/>
                  </a:lnTo>
                  <a:cubicBezTo>
                    <a:pt x="44037" y="172821"/>
                    <a:pt x="44344" y="169574"/>
                    <a:pt x="44944" y="166375"/>
                  </a:cubicBezTo>
                  <a:lnTo>
                    <a:pt x="39133" y="166375"/>
                  </a:lnTo>
                  <a:cubicBezTo>
                    <a:pt x="22924" y="166375"/>
                    <a:pt x="9784" y="153235"/>
                    <a:pt x="9784" y="137026"/>
                  </a:cubicBezTo>
                  <a:lnTo>
                    <a:pt x="9784" y="88028"/>
                  </a:lnTo>
                  <a:close/>
                  <a:moveTo>
                    <a:pt x="258733" y="18216"/>
                  </a:moveTo>
                  <a:lnTo>
                    <a:pt x="319231" y="78245"/>
                  </a:lnTo>
                  <a:lnTo>
                    <a:pt x="161421" y="78245"/>
                  </a:lnTo>
                  <a:lnTo>
                    <a:pt x="161421" y="9798"/>
                  </a:lnTo>
                  <a:lnTo>
                    <a:pt x="237728" y="9798"/>
                  </a:lnTo>
                  <a:cubicBezTo>
                    <a:pt x="245582" y="9638"/>
                    <a:pt x="253164" y="12676"/>
                    <a:pt x="258733" y="18216"/>
                  </a:cubicBezTo>
                  <a:close/>
                  <a:moveTo>
                    <a:pt x="73452" y="18187"/>
                  </a:moveTo>
                  <a:cubicBezTo>
                    <a:pt x="79061" y="12742"/>
                    <a:pt x="86590" y="9728"/>
                    <a:pt x="94407" y="9798"/>
                  </a:cubicBezTo>
                  <a:lnTo>
                    <a:pt x="151638" y="9798"/>
                  </a:lnTo>
                  <a:lnTo>
                    <a:pt x="151638" y="78245"/>
                  </a:lnTo>
                  <a:lnTo>
                    <a:pt x="14005" y="78245"/>
                  </a:lnTo>
                  <a:cubicBezTo>
                    <a:pt x="13937" y="78245"/>
                    <a:pt x="13922" y="78205"/>
                    <a:pt x="13966" y="78161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5" name="Volný tvar: obrazec 64">
              <a:extLst>
                <a:ext uri="{FF2B5EF4-FFF2-40B4-BE49-F238E27FC236}">
                  <a16:creationId xmlns:a16="http://schemas.microsoft.com/office/drawing/2014/main" id="{858186DE-341E-AC18-5856-50C97F02A8CC}"/>
                </a:ext>
              </a:extLst>
            </p:cNvPr>
            <p:cNvSpPr/>
            <p:nvPr/>
          </p:nvSpPr>
          <p:spPr>
            <a:xfrm>
              <a:off x="9286319" y="3605688"/>
              <a:ext cx="88047" cy="88047"/>
            </a:xfrm>
            <a:custGeom>
              <a:avLst/>
              <a:gdLst>
                <a:gd name="connsiteX0" fmla="*/ 44024 w 88047"/>
                <a:gd name="connsiteY0" fmla="*/ 0 h 88047"/>
                <a:gd name="connsiteX1" fmla="*/ 0 w 88047"/>
                <a:gd name="connsiteY1" fmla="*/ 44024 h 88047"/>
                <a:gd name="connsiteX2" fmla="*/ 44024 w 88047"/>
                <a:gd name="connsiteY2" fmla="*/ 88047 h 88047"/>
                <a:gd name="connsiteX3" fmla="*/ 88047 w 88047"/>
                <a:gd name="connsiteY3" fmla="*/ 44024 h 88047"/>
                <a:gd name="connsiteX4" fmla="*/ 44024 w 88047"/>
                <a:gd name="connsiteY4" fmla="*/ 0 h 88047"/>
                <a:gd name="connsiteX5" fmla="*/ 44024 w 88047"/>
                <a:gd name="connsiteY5" fmla="*/ 78264 h 88047"/>
                <a:gd name="connsiteX6" fmla="*/ 9783 w 88047"/>
                <a:gd name="connsiteY6" fmla="*/ 44024 h 88047"/>
                <a:gd name="connsiteX7" fmla="*/ 44024 w 88047"/>
                <a:gd name="connsiteY7" fmla="*/ 9783 h 88047"/>
                <a:gd name="connsiteX8" fmla="*/ 78264 w 88047"/>
                <a:gd name="connsiteY8" fmla="*/ 44024 h 88047"/>
                <a:gd name="connsiteX9" fmla="*/ 44024 w 88047"/>
                <a:gd name="connsiteY9" fmla="*/ 78264 h 8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047" h="88047">
                  <a:moveTo>
                    <a:pt x="44024" y="0"/>
                  </a:moveTo>
                  <a:cubicBezTo>
                    <a:pt x="19710" y="0"/>
                    <a:pt x="0" y="19710"/>
                    <a:pt x="0" y="44024"/>
                  </a:cubicBezTo>
                  <a:cubicBezTo>
                    <a:pt x="0" y="68337"/>
                    <a:pt x="19710" y="88047"/>
                    <a:pt x="44024" y="88047"/>
                  </a:cubicBezTo>
                  <a:cubicBezTo>
                    <a:pt x="68337" y="88047"/>
                    <a:pt x="88047" y="68337"/>
                    <a:pt x="88047" y="44024"/>
                  </a:cubicBezTo>
                  <a:cubicBezTo>
                    <a:pt x="88023" y="19720"/>
                    <a:pt x="68327" y="24"/>
                    <a:pt x="44024" y="0"/>
                  </a:cubicBezTo>
                  <a:close/>
                  <a:moveTo>
                    <a:pt x="44024" y="78264"/>
                  </a:moveTo>
                  <a:cubicBezTo>
                    <a:pt x="25113" y="78264"/>
                    <a:pt x="9783" y="62934"/>
                    <a:pt x="9783" y="44024"/>
                  </a:cubicBezTo>
                  <a:cubicBezTo>
                    <a:pt x="9783" y="25113"/>
                    <a:pt x="25113" y="9783"/>
                    <a:pt x="44024" y="9783"/>
                  </a:cubicBezTo>
                  <a:cubicBezTo>
                    <a:pt x="62934" y="9783"/>
                    <a:pt x="78264" y="25113"/>
                    <a:pt x="78264" y="44024"/>
                  </a:cubicBezTo>
                  <a:cubicBezTo>
                    <a:pt x="78264" y="62934"/>
                    <a:pt x="62934" y="78264"/>
                    <a:pt x="44024" y="78264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6" name="Grafický objekt 23" descr="Gauč obrys">
            <a:extLst>
              <a:ext uri="{FF2B5EF4-FFF2-40B4-BE49-F238E27FC236}">
                <a16:creationId xmlns:a16="http://schemas.microsoft.com/office/drawing/2014/main" id="{CDC7A61F-90A2-92A4-1E93-848E299DE546}"/>
              </a:ext>
            </a:extLst>
          </p:cNvPr>
          <p:cNvGrpSpPr/>
          <p:nvPr/>
        </p:nvGrpSpPr>
        <p:grpSpPr>
          <a:xfrm>
            <a:off x="6926586" y="2276872"/>
            <a:ext cx="268917" cy="211400"/>
            <a:chOff x="6346588" y="3481933"/>
            <a:chExt cx="415995" cy="189088"/>
          </a:xfrm>
          <a:solidFill>
            <a:schemeClr val="tx1"/>
          </a:solidFill>
        </p:grpSpPr>
        <p:sp>
          <p:nvSpPr>
            <p:cNvPr id="67" name="Volný tvar: obrazec 66">
              <a:extLst>
                <a:ext uri="{FF2B5EF4-FFF2-40B4-BE49-F238E27FC236}">
                  <a16:creationId xmlns:a16="http://schemas.microsoft.com/office/drawing/2014/main" id="{63E3C9C9-0865-8DA5-34E4-F102DAFA0F36}"/>
                </a:ext>
              </a:extLst>
            </p:cNvPr>
            <p:cNvSpPr/>
            <p:nvPr/>
          </p:nvSpPr>
          <p:spPr>
            <a:xfrm>
              <a:off x="6346588" y="3529205"/>
              <a:ext cx="415995" cy="141816"/>
            </a:xfrm>
            <a:custGeom>
              <a:avLst/>
              <a:gdLst>
                <a:gd name="connsiteX0" fmla="*/ 401814 w 415995"/>
                <a:gd name="connsiteY0" fmla="*/ 0 h 141816"/>
                <a:gd name="connsiteX1" fmla="*/ 395252 w 415995"/>
                <a:gd name="connsiteY1" fmla="*/ 0 h 141816"/>
                <a:gd name="connsiteX2" fmla="*/ 381397 w 415995"/>
                <a:gd name="connsiteY2" fmla="*/ 11170 h 141816"/>
                <a:gd name="connsiteX3" fmla="*/ 371488 w 415995"/>
                <a:gd name="connsiteY3" fmla="*/ 56727 h 141816"/>
                <a:gd name="connsiteX4" fmla="*/ 44507 w 415995"/>
                <a:gd name="connsiteY4" fmla="*/ 56727 h 141816"/>
                <a:gd name="connsiteX5" fmla="*/ 34580 w 415995"/>
                <a:gd name="connsiteY5" fmla="*/ 11170 h 141816"/>
                <a:gd name="connsiteX6" fmla="*/ 20743 w 415995"/>
                <a:gd name="connsiteY6" fmla="*/ 0 h 141816"/>
                <a:gd name="connsiteX7" fmla="*/ 14182 w 415995"/>
                <a:gd name="connsiteY7" fmla="*/ 0 h 141816"/>
                <a:gd name="connsiteX8" fmla="*/ 0 w 415995"/>
                <a:gd name="connsiteY8" fmla="*/ 14182 h 141816"/>
                <a:gd name="connsiteX9" fmla="*/ 0 w 415995"/>
                <a:gd name="connsiteY9" fmla="*/ 94544 h 141816"/>
                <a:gd name="connsiteX10" fmla="*/ 23636 w 415995"/>
                <a:gd name="connsiteY10" fmla="*/ 118180 h 141816"/>
                <a:gd name="connsiteX11" fmla="*/ 47272 w 415995"/>
                <a:gd name="connsiteY11" fmla="*/ 118180 h 141816"/>
                <a:gd name="connsiteX12" fmla="*/ 47272 w 415995"/>
                <a:gd name="connsiteY12" fmla="*/ 141817 h 141816"/>
                <a:gd name="connsiteX13" fmla="*/ 56727 w 415995"/>
                <a:gd name="connsiteY13" fmla="*/ 141817 h 141816"/>
                <a:gd name="connsiteX14" fmla="*/ 56727 w 415995"/>
                <a:gd name="connsiteY14" fmla="*/ 118180 h 141816"/>
                <a:gd name="connsiteX15" fmla="*/ 359269 w 415995"/>
                <a:gd name="connsiteY15" fmla="*/ 118180 h 141816"/>
                <a:gd name="connsiteX16" fmla="*/ 359269 w 415995"/>
                <a:gd name="connsiteY16" fmla="*/ 141817 h 141816"/>
                <a:gd name="connsiteX17" fmla="*/ 368723 w 415995"/>
                <a:gd name="connsiteY17" fmla="*/ 141817 h 141816"/>
                <a:gd name="connsiteX18" fmla="*/ 368723 w 415995"/>
                <a:gd name="connsiteY18" fmla="*/ 118180 h 141816"/>
                <a:gd name="connsiteX19" fmla="*/ 392359 w 415995"/>
                <a:gd name="connsiteY19" fmla="*/ 118180 h 141816"/>
                <a:gd name="connsiteX20" fmla="*/ 415995 w 415995"/>
                <a:gd name="connsiteY20" fmla="*/ 94544 h 141816"/>
                <a:gd name="connsiteX21" fmla="*/ 415995 w 415995"/>
                <a:gd name="connsiteY21" fmla="*/ 14182 h 141816"/>
                <a:gd name="connsiteX22" fmla="*/ 401814 w 415995"/>
                <a:gd name="connsiteY22" fmla="*/ 0 h 141816"/>
                <a:gd name="connsiteX23" fmla="*/ 406541 w 415995"/>
                <a:gd name="connsiteY23" fmla="*/ 94544 h 141816"/>
                <a:gd name="connsiteX24" fmla="*/ 392359 w 415995"/>
                <a:gd name="connsiteY24" fmla="*/ 108726 h 141816"/>
                <a:gd name="connsiteX25" fmla="*/ 23636 w 415995"/>
                <a:gd name="connsiteY25" fmla="*/ 108726 h 141816"/>
                <a:gd name="connsiteX26" fmla="*/ 9454 w 415995"/>
                <a:gd name="connsiteY26" fmla="*/ 94544 h 141816"/>
                <a:gd name="connsiteX27" fmla="*/ 9454 w 415995"/>
                <a:gd name="connsiteY27" fmla="*/ 14182 h 141816"/>
                <a:gd name="connsiteX28" fmla="*/ 14182 w 415995"/>
                <a:gd name="connsiteY28" fmla="*/ 9454 h 141816"/>
                <a:gd name="connsiteX29" fmla="*/ 20743 w 415995"/>
                <a:gd name="connsiteY29" fmla="*/ 9454 h 141816"/>
                <a:gd name="connsiteX30" fmla="*/ 25362 w 415995"/>
                <a:gd name="connsiteY30" fmla="*/ 13179 h 141816"/>
                <a:gd name="connsiteX31" fmla="*/ 36872 w 415995"/>
                <a:gd name="connsiteY31" fmla="*/ 66181 h 141816"/>
                <a:gd name="connsiteX32" fmla="*/ 379123 w 415995"/>
                <a:gd name="connsiteY32" fmla="*/ 66181 h 141816"/>
                <a:gd name="connsiteX33" fmla="*/ 390648 w 415995"/>
                <a:gd name="connsiteY33" fmla="*/ 13175 h 141816"/>
                <a:gd name="connsiteX34" fmla="*/ 395252 w 415995"/>
                <a:gd name="connsiteY34" fmla="*/ 9454 h 141816"/>
                <a:gd name="connsiteX35" fmla="*/ 401814 w 415995"/>
                <a:gd name="connsiteY35" fmla="*/ 9454 h 141816"/>
                <a:gd name="connsiteX36" fmla="*/ 406541 w 415995"/>
                <a:gd name="connsiteY36" fmla="*/ 14182 h 141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15995" h="141816">
                  <a:moveTo>
                    <a:pt x="401814" y="0"/>
                  </a:moveTo>
                  <a:lnTo>
                    <a:pt x="395252" y="0"/>
                  </a:lnTo>
                  <a:cubicBezTo>
                    <a:pt x="388591" y="28"/>
                    <a:pt x="382837" y="4667"/>
                    <a:pt x="381397" y="11170"/>
                  </a:cubicBezTo>
                  <a:lnTo>
                    <a:pt x="371488" y="56727"/>
                  </a:lnTo>
                  <a:lnTo>
                    <a:pt x="44507" y="56727"/>
                  </a:lnTo>
                  <a:lnTo>
                    <a:pt x="34580" y="11170"/>
                  </a:lnTo>
                  <a:cubicBezTo>
                    <a:pt x="33141" y="4673"/>
                    <a:pt x="27397" y="37"/>
                    <a:pt x="20743" y="0"/>
                  </a:cubicBezTo>
                  <a:lnTo>
                    <a:pt x="14182" y="0"/>
                  </a:lnTo>
                  <a:cubicBezTo>
                    <a:pt x="6349" y="0"/>
                    <a:pt x="0" y="6349"/>
                    <a:pt x="0" y="14182"/>
                  </a:cubicBezTo>
                  <a:lnTo>
                    <a:pt x="0" y="94544"/>
                  </a:lnTo>
                  <a:cubicBezTo>
                    <a:pt x="16" y="107592"/>
                    <a:pt x="10589" y="118165"/>
                    <a:pt x="23636" y="118180"/>
                  </a:cubicBezTo>
                  <a:lnTo>
                    <a:pt x="47272" y="118180"/>
                  </a:lnTo>
                  <a:lnTo>
                    <a:pt x="47272" y="141817"/>
                  </a:lnTo>
                  <a:lnTo>
                    <a:pt x="56727" y="141817"/>
                  </a:lnTo>
                  <a:lnTo>
                    <a:pt x="56727" y="118180"/>
                  </a:lnTo>
                  <a:lnTo>
                    <a:pt x="359269" y="118180"/>
                  </a:lnTo>
                  <a:lnTo>
                    <a:pt x="359269" y="141817"/>
                  </a:lnTo>
                  <a:lnTo>
                    <a:pt x="368723" y="141817"/>
                  </a:lnTo>
                  <a:lnTo>
                    <a:pt x="368723" y="118180"/>
                  </a:lnTo>
                  <a:lnTo>
                    <a:pt x="392359" y="118180"/>
                  </a:lnTo>
                  <a:cubicBezTo>
                    <a:pt x="405407" y="118165"/>
                    <a:pt x="415980" y="107592"/>
                    <a:pt x="415995" y="94544"/>
                  </a:cubicBezTo>
                  <a:lnTo>
                    <a:pt x="415995" y="14182"/>
                  </a:lnTo>
                  <a:cubicBezTo>
                    <a:pt x="415995" y="6349"/>
                    <a:pt x="409646" y="0"/>
                    <a:pt x="401814" y="0"/>
                  </a:cubicBezTo>
                  <a:close/>
                  <a:moveTo>
                    <a:pt x="406541" y="94544"/>
                  </a:moveTo>
                  <a:cubicBezTo>
                    <a:pt x="406541" y="102377"/>
                    <a:pt x="400192" y="108726"/>
                    <a:pt x="392359" y="108726"/>
                  </a:cubicBezTo>
                  <a:lnTo>
                    <a:pt x="23636" y="108726"/>
                  </a:lnTo>
                  <a:cubicBezTo>
                    <a:pt x="15804" y="108726"/>
                    <a:pt x="9454" y="102377"/>
                    <a:pt x="9454" y="94544"/>
                  </a:cubicBezTo>
                  <a:lnTo>
                    <a:pt x="9454" y="14182"/>
                  </a:lnTo>
                  <a:cubicBezTo>
                    <a:pt x="9454" y="11571"/>
                    <a:pt x="11571" y="9454"/>
                    <a:pt x="14182" y="9454"/>
                  </a:cubicBezTo>
                  <a:lnTo>
                    <a:pt x="20743" y="9454"/>
                  </a:lnTo>
                  <a:cubicBezTo>
                    <a:pt x="22967" y="9455"/>
                    <a:pt x="24890" y="11006"/>
                    <a:pt x="25362" y="13179"/>
                  </a:cubicBezTo>
                  <a:lnTo>
                    <a:pt x="36872" y="66181"/>
                  </a:lnTo>
                  <a:lnTo>
                    <a:pt x="379123" y="66181"/>
                  </a:lnTo>
                  <a:lnTo>
                    <a:pt x="390648" y="13175"/>
                  </a:lnTo>
                  <a:cubicBezTo>
                    <a:pt x="391120" y="11008"/>
                    <a:pt x="393035" y="9461"/>
                    <a:pt x="395252" y="9454"/>
                  </a:cubicBezTo>
                  <a:lnTo>
                    <a:pt x="401814" y="9454"/>
                  </a:lnTo>
                  <a:cubicBezTo>
                    <a:pt x="404424" y="9454"/>
                    <a:pt x="406541" y="11571"/>
                    <a:pt x="406541" y="14182"/>
                  </a:cubicBezTo>
                  <a:close/>
                </a:path>
              </a:pathLst>
            </a:custGeom>
            <a:grpFill/>
            <a:ln w="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68" name="Volný tvar: obrazec 67">
              <a:extLst>
                <a:ext uri="{FF2B5EF4-FFF2-40B4-BE49-F238E27FC236}">
                  <a16:creationId xmlns:a16="http://schemas.microsoft.com/office/drawing/2014/main" id="{584088E9-CDF1-1955-EEF3-5D77B1953E5B}"/>
                </a:ext>
              </a:extLst>
            </p:cNvPr>
            <p:cNvSpPr/>
            <p:nvPr/>
          </p:nvSpPr>
          <p:spPr>
            <a:xfrm>
              <a:off x="6365497" y="3481933"/>
              <a:ext cx="378177" cy="37817"/>
            </a:xfrm>
            <a:custGeom>
              <a:avLst/>
              <a:gdLst>
                <a:gd name="connsiteX0" fmla="*/ 9454 w 378177"/>
                <a:gd name="connsiteY0" fmla="*/ 23636 h 37817"/>
                <a:gd name="connsiteX1" fmla="*/ 23636 w 378177"/>
                <a:gd name="connsiteY1" fmla="*/ 9454 h 37817"/>
                <a:gd name="connsiteX2" fmla="*/ 354541 w 378177"/>
                <a:gd name="connsiteY2" fmla="*/ 9454 h 37817"/>
                <a:gd name="connsiteX3" fmla="*/ 368723 w 378177"/>
                <a:gd name="connsiteY3" fmla="*/ 23636 h 37817"/>
                <a:gd name="connsiteX4" fmla="*/ 368723 w 378177"/>
                <a:gd name="connsiteY4" fmla="*/ 37818 h 37817"/>
                <a:gd name="connsiteX5" fmla="*/ 378178 w 378177"/>
                <a:gd name="connsiteY5" fmla="*/ 37818 h 37817"/>
                <a:gd name="connsiteX6" fmla="*/ 378178 w 378177"/>
                <a:gd name="connsiteY6" fmla="*/ 23636 h 37817"/>
                <a:gd name="connsiteX7" fmla="*/ 354541 w 378177"/>
                <a:gd name="connsiteY7" fmla="*/ 0 h 37817"/>
                <a:gd name="connsiteX8" fmla="*/ 23636 w 378177"/>
                <a:gd name="connsiteY8" fmla="*/ 0 h 37817"/>
                <a:gd name="connsiteX9" fmla="*/ 0 w 378177"/>
                <a:gd name="connsiteY9" fmla="*/ 23636 h 37817"/>
                <a:gd name="connsiteX10" fmla="*/ 0 w 378177"/>
                <a:gd name="connsiteY10" fmla="*/ 37818 h 37817"/>
                <a:gd name="connsiteX11" fmla="*/ 9454 w 378177"/>
                <a:gd name="connsiteY11" fmla="*/ 37818 h 37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177" h="37817">
                  <a:moveTo>
                    <a:pt x="9454" y="23636"/>
                  </a:moveTo>
                  <a:cubicBezTo>
                    <a:pt x="9454" y="15804"/>
                    <a:pt x="15804" y="9454"/>
                    <a:pt x="23636" y="9454"/>
                  </a:cubicBezTo>
                  <a:lnTo>
                    <a:pt x="354541" y="9454"/>
                  </a:lnTo>
                  <a:cubicBezTo>
                    <a:pt x="362374" y="9454"/>
                    <a:pt x="368723" y="15804"/>
                    <a:pt x="368723" y="23636"/>
                  </a:cubicBezTo>
                  <a:lnTo>
                    <a:pt x="368723" y="37818"/>
                  </a:lnTo>
                  <a:lnTo>
                    <a:pt x="378178" y="37818"/>
                  </a:lnTo>
                  <a:lnTo>
                    <a:pt x="378178" y="23636"/>
                  </a:lnTo>
                  <a:cubicBezTo>
                    <a:pt x="378162" y="10589"/>
                    <a:pt x="367589" y="16"/>
                    <a:pt x="354541" y="0"/>
                  </a:cubicBezTo>
                  <a:lnTo>
                    <a:pt x="23636" y="0"/>
                  </a:lnTo>
                  <a:cubicBezTo>
                    <a:pt x="10588" y="16"/>
                    <a:pt x="16" y="10589"/>
                    <a:pt x="0" y="23636"/>
                  </a:cubicBezTo>
                  <a:lnTo>
                    <a:pt x="0" y="37818"/>
                  </a:lnTo>
                  <a:lnTo>
                    <a:pt x="9454" y="37818"/>
                  </a:lnTo>
                  <a:close/>
                </a:path>
              </a:pathLst>
            </a:custGeom>
            <a:grpFill/>
            <a:ln w="4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69" name="Grafický objekt 25" descr="Chytrý telefon obrys">
            <a:extLst>
              <a:ext uri="{FF2B5EF4-FFF2-40B4-BE49-F238E27FC236}">
                <a16:creationId xmlns:a16="http://schemas.microsoft.com/office/drawing/2014/main" id="{5EDE52EB-1F59-B6AC-5209-C572189F7661}"/>
              </a:ext>
            </a:extLst>
          </p:cNvPr>
          <p:cNvGrpSpPr/>
          <p:nvPr/>
        </p:nvGrpSpPr>
        <p:grpSpPr>
          <a:xfrm>
            <a:off x="8696349" y="2384884"/>
            <a:ext cx="188786" cy="338805"/>
            <a:chOff x="7880310" y="3268467"/>
            <a:chExt cx="243594" cy="428848"/>
          </a:xfrm>
          <a:solidFill>
            <a:schemeClr val="tx1"/>
          </a:solidFill>
        </p:grpSpPr>
        <p:sp>
          <p:nvSpPr>
            <p:cNvPr id="70" name="Volný tvar: obrazec 69">
              <a:extLst>
                <a:ext uri="{FF2B5EF4-FFF2-40B4-BE49-F238E27FC236}">
                  <a16:creationId xmlns:a16="http://schemas.microsoft.com/office/drawing/2014/main" id="{1B692881-2340-411D-61DB-E35D366B6DFB}"/>
                </a:ext>
              </a:extLst>
            </p:cNvPr>
            <p:cNvSpPr/>
            <p:nvPr/>
          </p:nvSpPr>
          <p:spPr>
            <a:xfrm>
              <a:off x="7904670" y="3317186"/>
              <a:ext cx="194875" cy="331396"/>
            </a:xfrm>
            <a:custGeom>
              <a:avLst/>
              <a:gdLst>
                <a:gd name="connsiteX0" fmla="*/ 9744 w 194875"/>
                <a:gd name="connsiteY0" fmla="*/ 0 h 331396"/>
                <a:gd name="connsiteX1" fmla="*/ 0 w 194875"/>
                <a:gd name="connsiteY1" fmla="*/ 0 h 331396"/>
                <a:gd name="connsiteX2" fmla="*/ 0 w 194875"/>
                <a:gd name="connsiteY2" fmla="*/ 331396 h 331396"/>
                <a:gd name="connsiteX3" fmla="*/ 194876 w 194875"/>
                <a:gd name="connsiteY3" fmla="*/ 331396 h 331396"/>
                <a:gd name="connsiteX4" fmla="*/ 194876 w 194875"/>
                <a:gd name="connsiteY4" fmla="*/ 0 h 331396"/>
                <a:gd name="connsiteX5" fmla="*/ 9744 w 194875"/>
                <a:gd name="connsiteY5" fmla="*/ 0 h 331396"/>
                <a:gd name="connsiteX6" fmla="*/ 185132 w 194875"/>
                <a:gd name="connsiteY6" fmla="*/ 321652 h 331396"/>
                <a:gd name="connsiteX7" fmla="*/ 9744 w 194875"/>
                <a:gd name="connsiteY7" fmla="*/ 321652 h 331396"/>
                <a:gd name="connsiteX8" fmla="*/ 9744 w 194875"/>
                <a:gd name="connsiteY8" fmla="*/ 9744 h 331396"/>
                <a:gd name="connsiteX9" fmla="*/ 185132 w 194875"/>
                <a:gd name="connsiteY9" fmla="*/ 9744 h 33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4875" h="331396">
                  <a:moveTo>
                    <a:pt x="9744" y="0"/>
                  </a:moveTo>
                  <a:lnTo>
                    <a:pt x="0" y="0"/>
                  </a:lnTo>
                  <a:lnTo>
                    <a:pt x="0" y="331396"/>
                  </a:lnTo>
                  <a:lnTo>
                    <a:pt x="194876" y="331396"/>
                  </a:lnTo>
                  <a:lnTo>
                    <a:pt x="194876" y="0"/>
                  </a:lnTo>
                  <a:lnTo>
                    <a:pt x="9744" y="0"/>
                  </a:lnTo>
                  <a:close/>
                  <a:moveTo>
                    <a:pt x="185132" y="321652"/>
                  </a:moveTo>
                  <a:lnTo>
                    <a:pt x="9744" y="321652"/>
                  </a:lnTo>
                  <a:lnTo>
                    <a:pt x="9744" y="9744"/>
                  </a:lnTo>
                  <a:lnTo>
                    <a:pt x="185132" y="9744"/>
                  </a:ln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1" name="Volný tvar: obrazec 70">
              <a:extLst>
                <a:ext uri="{FF2B5EF4-FFF2-40B4-BE49-F238E27FC236}">
                  <a16:creationId xmlns:a16="http://schemas.microsoft.com/office/drawing/2014/main" id="{B2DCA1B6-6EB3-4D26-7C04-5D7B754ADADE}"/>
                </a:ext>
              </a:extLst>
            </p:cNvPr>
            <p:cNvSpPr/>
            <p:nvPr/>
          </p:nvSpPr>
          <p:spPr>
            <a:xfrm>
              <a:off x="7880310" y="3268467"/>
              <a:ext cx="243594" cy="428848"/>
            </a:xfrm>
            <a:custGeom>
              <a:avLst/>
              <a:gdLst>
                <a:gd name="connsiteX0" fmla="*/ 233851 w 243594"/>
                <a:gd name="connsiteY0" fmla="*/ 0 h 428848"/>
                <a:gd name="connsiteX1" fmla="*/ 9744 w 243594"/>
                <a:gd name="connsiteY1" fmla="*/ 0 h 428848"/>
                <a:gd name="connsiteX2" fmla="*/ 0 w 243594"/>
                <a:gd name="connsiteY2" fmla="*/ 9744 h 428848"/>
                <a:gd name="connsiteX3" fmla="*/ 0 w 243594"/>
                <a:gd name="connsiteY3" fmla="*/ 419105 h 428848"/>
                <a:gd name="connsiteX4" fmla="*/ 9744 w 243594"/>
                <a:gd name="connsiteY4" fmla="*/ 428849 h 428848"/>
                <a:gd name="connsiteX5" fmla="*/ 233851 w 243594"/>
                <a:gd name="connsiteY5" fmla="*/ 428849 h 428848"/>
                <a:gd name="connsiteX6" fmla="*/ 243595 w 243594"/>
                <a:gd name="connsiteY6" fmla="*/ 419105 h 428848"/>
                <a:gd name="connsiteX7" fmla="*/ 243595 w 243594"/>
                <a:gd name="connsiteY7" fmla="*/ 9744 h 428848"/>
                <a:gd name="connsiteX8" fmla="*/ 233851 w 243594"/>
                <a:gd name="connsiteY8" fmla="*/ 0 h 428848"/>
                <a:gd name="connsiteX9" fmla="*/ 233851 w 243594"/>
                <a:gd name="connsiteY9" fmla="*/ 419105 h 428848"/>
                <a:gd name="connsiteX10" fmla="*/ 9744 w 243594"/>
                <a:gd name="connsiteY10" fmla="*/ 419105 h 428848"/>
                <a:gd name="connsiteX11" fmla="*/ 9744 w 243594"/>
                <a:gd name="connsiteY11" fmla="*/ 9744 h 428848"/>
                <a:gd name="connsiteX12" fmla="*/ 233851 w 243594"/>
                <a:gd name="connsiteY12" fmla="*/ 9744 h 42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3594" h="428848">
                  <a:moveTo>
                    <a:pt x="233851" y="0"/>
                  </a:moveTo>
                  <a:lnTo>
                    <a:pt x="9744" y="0"/>
                  </a:lnTo>
                  <a:cubicBezTo>
                    <a:pt x="4369" y="16"/>
                    <a:pt x="16" y="4369"/>
                    <a:pt x="0" y="9744"/>
                  </a:cubicBezTo>
                  <a:lnTo>
                    <a:pt x="0" y="419105"/>
                  </a:lnTo>
                  <a:cubicBezTo>
                    <a:pt x="19" y="424479"/>
                    <a:pt x="4370" y="428830"/>
                    <a:pt x="9744" y="428849"/>
                  </a:cubicBezTo>
                  <a:lnTo>
                    <a:pt x="233851" y="428849"/>
                  </a:lnTo>
                  <a:cubicBezTo>
                    <a:pt x="239223" y="428827"/>
                    <a:pt x="243573" y="424477"/>
                    <a:pt x="243595" y="419105"/>
                  </a:cubicBezTo>
                  <a:lnTo>
                    <a:pt x="243595" y="9744"/>
                  </a:lnTo>
                  <a:cubicBezTo>
                    <a:pt x="243576" y="4370"/>
                    <a:pt x="239225" y="19"/>
                    <a:pt x="233851" y="0"/>
                  </a:cubicBezTo>
                  <a:close/>
                  <a:moveTo>
                    <a:pt x="233851" y="419105"/>
                  </a:moveTo>
                  <a:lnTo>
                    <a:pt x="9744" y="419105"/>
                  </a:lnTo>
                  <a:lnTo>
                    <a:pt x="9744" y="9744"/>
                  </a:lnTo>
                  <a:lnTo>
                    <a:pt x="233851" y="9744"/>
                  </a:ln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2" name="Volný tvar: obrazec 71">
              <a:extLst>
                <a:ext uri="{FF2B5EF4-FFF2-40B4-BE49-F238E27FC236}">
                  <a16:creationId xmlns:a16="http://schemas.microsoft.com/office/drawing/2014/main" id="{E10CEADA-9432-A9FB-8599-CB96F06837B8}"/>
                </a:ext>
              </a:extLst>
            </p:cNvPr>
            <p:cNvSpPr/>
            <p:nvPr/>
          </p:nvSpPr>
          <p:spPr>
            <a:xfrm>
              <a:off x="7977748" y="3292827"/>
              <a:ext cx="53590" cy="9743"/>
            </a:xfrm>
            <a:custGeom>
              <a:avLst/>
              <a:gdLst>
                <a:gd name="connsiteX0" fmla="*/ 4872 w 53590"/>
                <a:gd name="connsiteY0" fmla="*/ 9744 h 9743"/>
                <a:gd name="connsiteX1" fmla="*/ 48719 w 53590"/>
                <a:gd name="connsiteY1" fmla="*/ 9744 h 9743"/>
                <a:gd name="connsiteX2" fmla="*/ 53591 w 53590"/>
                <a:gd name="connsiteY2" fmla="*/ 4872 h 9743"/>
                <a:gd name="connsiteX3" fmla="*/ 48719 w 53590"/>
                <a:gd name="connsiteY3" fmla="*/ 0 h 9743"/>
                <a:gd name="connsiteX4" fmla="*/ 4872 w 53590"/>
                <a:gd name="connsiteY4" fmla="*/ 0 h 9743"/>
                <a:gd name="connsiteX5" fmla="*/ 0 w 53590"/>
                <a:gd name="connsiteY5" fmla="*/ 4872 h 9743"/>
                <a:gd name="connsiteX6" fmla="*/ 4872 w 53590"/>
                <a:gd name="connsiteY6" fmla="*/ 9744 h 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590" h="9743">
                  <a:moveTo>
                    <a:pt x="4872" y="9744"/>
                  </a:moveTo>
                  <a:lnTo>
                    <a:pt x="48719" y="9744"/>
                  </a:lnTo>
                  <a:cubicBezTo>
                    <a:pt x="51410" y="9744"/>
                    <a:pt x="53591" y="7563"/>
                    <a:pt x="53591" y="4872"/>
                  </a:cubicBezTo>
                  <a:cubicBezTo>
                    <a:pt x="53591" y="2181"/>
                    <a:pt x="51410" y="0"/>
                    <a:pt x="48719" y="0"/>
                  </a:cubicBezTo>
                  <a:lnTo>
                    <a:pt x="4872" y="0"/>
                  </a:lnTo>
                  <a:cubicBezTo>
                    <a:pt x="2181" y="0"/>
                    <a:pt x="0" y="2181"/>
                    <a:pt x="0" y="4872"/>
                  </a:cubicBezTo>
                  <a:cubicBezTo>
                    <a:pt x="0" y="7563"/>
                    <a:pt x="2181" y="9744"/>
                    <a:pt x="4872" y="9744"/>
                  </a:cubicBezTo>
                  <a:close/>
                </a:path>
              </a:pathLst>
            </a:custGeom>
            <a:grpFill/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73" name="Grafický objekt 28" descr="Budova obrys">
            <a:extLst>
              <a:ext uri="{FF2B5EF4-FFF2-40B4-BE49-F238E27FC236}">
                <a16:creationId xmlns:a16="http://schemas.microsoft.com/office/drawing/2014/main" id="{37F104D5-8296-D9DD-FF81-7FED2221A0CB}"/>
              </a:ext>
            </a:extLst>
          </p:cNvPr>
          <p:cNvGrpSpPr/>
          <p:nvPr/>
        </p:nvGrpSpPr>
        <p:grpSpPr>
          <a:xfrm>
            <a:off x="6312024" y="1196752"/>
            <a:ext cx="325023" cy="466725"/>
            <a:chOff x="7122843" y="3213422"/>
            <a:chExt cx="346085" cy="481905"/>
          </a:xfrm>
          <a:solidFill>
            <a:schemeClr val="tx1"/>
          </a:solidFill>
        </p:grpSpPr>
        <p:sp>
          <p:nvSpPr>
            <p:cNvPr id="74" name="Volný tvar: obrazec 73">
              <a:extLst>
                <a:ext uri="{FF2B5EF4-FFF2-40B4-BE49-F238E27FC236}">
                  <a16:creationId xmlns:a16="http://schemas.microsoft.com/office/drawing/2014/main" id="{6D8D248A-0B46-4B86-7F2F-D1C2225BD060}"/>
                </a:ext>
              </a:extLst>
            </p:cNvPr>
            <p:cNvSpPr/>
            <p:nvPr/>
          </p:nvSpPr>
          <p:spPr>
            <a:xfrm>
              <a:off x="7122843" y="3213422"/>
              <a:ext cx="346085" cy="481905"/>
            </a:xfrm>
            <a:custGeom>
              <a:avLst/>
              <a:gdLst>
                <a:gd name="connsiteX0" fmla="*/ 302825 w 346085"/>
                <a:gd name="connsiteY0" fmla="*/ 469546 h 481905"/>
                <a:gd name="connsiteX1" fmla="*/ 302825 w 346085"/>
                <a:gd name="connsiteY1" fmla="*/ 37081 h 481905"/>
                <a:gd name="connsiteX2" fmla="*/ 271925 w 346085"/>
                <a:gd name="connsiteY2" fmla="*/ 37081 h 481905"/>
                <a:gd name="connsiteX3" fmla="*/ 271925 w 346085"/>
                <a:gd name="connsiteY3" fmla="*/ 0 h 481905"/>
                <a:gd name="connsiteX4" fmla="*/ 74161 w 346085"/>
                <a:gd name="connsiteY4" fmla="*/ 0 h 481905"/>
                <a:gd name="connsiteX5" fmla="*/ 74161 w 346085"/>
                <a:gd name="connsiteY5" fmla="*/ 37081 h 481905"/>
                <a:gd name="connsiteX6" fmla="*/ 43261 w 346085"/>
                <a:gd name="connsiteY6" fmla="*/ 37081 h 481905"/>
                <a:gd name="connsiteX7" fmla="*/ 43261 w 346085"/>
                <a:gd name="connsiteY7" fmla="*/ 469546 h 481905"/>
                <a:gd name="connsiteX8" fmla="*/ 0 w 346085"/>
                <a:gd name="connsiteY8" fmla="*/ 469546 h 481905"/>
                <a:gd name="connsiteX9" fmla="*/ 0 w 346085"/>
                <a:gd name="connsiteY9" fmla="*/ 481906 h 481905"/>
                <a:gd name="connsiteX10" fmla="*/ 346086 w 346085"/>
                <a:gd name="connsiteY10" fmla="*/ 481906 h 481905"/>
                <a:gd name="connsiteX11" fmla="*/ 346086 w 346085"/>
                <a:gd name="connsiteY11" fmla="*/ 469546 h 481905"/>
                <a:gd name="connsiteX12" fmla="*/ 86521 w 346085"/>
                <a:gd name="connsiteY12" fmla="*/ 12360 h 481905"/>
                <a:gd name="connsiteX13" fmla="*/ 259564 w 346085"/>
                <a:gd name="connsiteY13" fmla="*/ 12360 h 481905"/>
                <a:gd name="connsiteX14" fmla="*/ 259564 w 346085"/>
                <a:gd name="connsiteY14" fmla="*/ 37081 h 481905"/>
                <a:gd name="connsiteX15" fmla="*/ 86521 w 346085"/>
                <a:gd name="connsiteY15" fmla="*/ 37081 h 481905"/>
                <a:gd name="connsiteX16" fmla="*/ 55621 w 346085"/>
                <a:gd name="connsiteY16" fmla="*/ 49441 h 481905"/>
                <a:gd name="connsiteX17" fmla="*/ 290465 w 346085"/>
                <a:gd name="connsiteY17" fmla="*/ 49441 h 481905"/>
                <a:gd name="connsiteX18" fmla="*/ 290465 w 346085"/>
                <a:gd name="connsiteY18" fmla="*/ 469546 h 481905"/>
                <a:gd name="connsiteX19" fmla="*/ 185403 w 346085"/>
                <a:gd name="connsiteY19" fmla="*/ 469546 h 481905"/>
                <a:gd name="connsiteX20" fmla="*/ 185403 w 346085"/>
                <a:gd name="connsiteY20" fmla="*/ 401707 h 481905"/>
                <a:gd name="connsiteX21" fmla="*/ 160683 w 346085"/>
                <a:gd name="connsiteY21" fmla="*/ 401707 h 481905"/>
                <a:gd name="connsiteX22" fmla="*/ 160683 w 346085"/>
                <a:gd name="connsiteY22" fmla="*/ 469546 h 481905"/>
                <a:gd name="connsiteX23" fmla="*/ 55621 w 346085"/>
                <a:gd name="connsiteY23" fmla="*/ 469546 h 48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85" h="481905">
                  <a:moveTo>
                    <a:pt x="302825" y="469546"/>
                  </a:moveTo>
                  <a:lnTo>
                    <a:pt x="302825" y="37081"/>
                  </a:lnTo>
                  <a:lnTo>
                    <a:pt x="271925" y="37081"/>
                  </a:lnTo>
                  <a:lnTo>
                    <a:pt x="271925" y="0"/>
                  </a:lnTo>
                  <a:lnTo>
                    <a:pt x="74161" y="0"/>
                  </a:lnTo>
                  <a:lnTo>
                    <a:pt x="74161" y="37081"/>
                  </a:lnTo>
                  <a:lnTo>
                    <a:pt x="43261" y="37081"/>
                  </a:lnTo>
                  <a:lnTo>
                    <a:pt x="43261" y="469546"/>
                  </a:lnTo>
                  <a:lnTo>
                    <a:pt x="0" y="469546"/>
                  </a:lnTo>
                  <a:lnTo>
                    <a:pt x="0" y="481906"/>
                  </a:lnTo>
                  <a:lnTo>
                    <a:pt x="346086" y="481906"/>
                  </a:lnTo>
                  <a:lnTo>
                    <a:pt x="346086" y="469546"/>
                  </a:lnTo>
                  <a:close/>
                  <a:moveTo>
                    <a:pt x="86521" y="12360"/>
                  </a:moveTo>
                  <a:lnTo>
                    <a:pt x="259564" y="12360"/>
                  </a:lnTo>
                  <a:lnTo>
                    <a:pt x="259564" y="37081"/>
                  </a:lnTo>
                  <a:lnTo>
                    <a:pt x="86521" y="37081"/>
                  </a:lnTo>
                  <a:close/>
                  <a:moveTo>
                    <a:pt x="55621" y="49441"/>
                  </a:moveTo>
                  <a:lnTo>
                    <a:pt x="290465" y="49441"/>
                  </a:lnTo>
                  <a:lnTo>
                    <a:pt x="290465" y="469546"/>
                  </a:lnTo>
                  <a:lnTo>
                    <a:pt x="185403" y="469546"/>
                  </a:lnTo>
                  <a:lnTo>
                    <a:pt x="185403" y="401707"/>
                  </a:lnTo>
                  <a:lnTo>
                    <a:pt x="160683" y="401707"/>
                  </a:lnTo>
                  <a:lnTo>
                    <a:pt x="160683" y="469546"/>
                  </a:lnTo>
                  <a:lnTo>
                    <a:pt x="55621" y="469546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5" name="Volný tvar: obrazec 74">
              <a:extLst>
                <a:ext uri="{FF2B5EF4-FFF2-40B4-BE49-F238E27FC236}">
                  <a16:creationId xmlns:a16="http://schemas.microsoft.com/office/drawing/2014/main" id="{E3A81C53-0D1C-2220-BA5C-8E944FAB52AB}"/>
                </a:ext>
              </a:extLst>
            </p:cNvPr>
            <p:cNvSpPr/>
            <p:nvPr/>
          </p:nvSpPr>
          <p:spPr>
            <a:xfrm>
              <a:off x="7221724" y="3429725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6" name="Volný tvar: obrazec 75">
              <a:extLst>
                <a:ext uri="{FF2B5EF4-FFF2-40B4-BE49-F238E27FC236}">
                  <a16:creationId xmlns:a16="http://schemas.microsoft.com/office/drawing/2014/main" id="{3D2908C5-7CE7-B271-4568-0DB9F919A7BF}"/>
                </a:ext>
              </a:extLst>
            </p:cNvPr>
            <p:cNvSpPr/>
            <p:nvPr/>
          </p:nvSpPr>
          <p:spPr>
            <a:xfrm>
              <a:off x="7221724" y="3367924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7" name="Volný tvar: obrazec 76">
              <a:extLst>
                <a:ext uri="{FF2B5EF4-FFF2-40B4-BE49-F238E27FC236}">
                  <a16:creationId xmlns:a16="http://schemas.microsoft.com/office/drawing/2014/main" id="{FE50D296-7935-C088-4327-A15D3E005322}"/>
                </a:ext>
              </a:extLst>
            </p:cNvPr>
            <p:cNvSpPr/>
            <p:nvPr/>
          </p:nvSpPr>
          <p:spPr>
            <a:xfrm>
              <a:off x="7221724" y="3491526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8" name="Volný tvar: obrazec 77">
              <a:extLst>
                <a:ext uri="{FF2B5EF4-FFF2-40B4-BE49-F238E27FC236}">
                  <a16:creationId xmlns:a16="http://schemas.microsoft.com/office/drawing/2014/main" id="{F0458FB7-FA8D-6061-204E-84FC7E99FF54}"/>
                </a:ext>
              </a:extLst>
            </p:cNvPr>
            <p:cNvSpPr/>
            <p:nvPr/>
          </p:nvSpPr>
          <p:spPr>
            <a:xfrm>
              <a:off x="7221724" y="3553327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9" name="Volný tvar: obrazec 78">
              <a:extLst>
                <a:ext uri="{FF2B5EF4-FFF2-40B4-BE49-F238E27FC236}">
                  <a16:creationId xmlns:a16="http://schemas.microsoft.com/office/drawing/2014/main" id="{652384EF-0655-7FAE-C5EA-CBAE32B6E137}"/>
                </a:ext>
              </a:extLst>
            </p:cNvPr>
            <p:cNvSpPr/>
            <p:nvPr/>
          </p:nvSpPr>
          <p:spPr>
            <a:xfrm>
              <a:off x="7283525" y="3429725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0" name="Volný tvar: obrazec 79">
              <a:extLst>
                <a:ext uri="{FF2B5EF4-FFF2-40B4-BE49-F238E27FC236}">
                  <a16:creationId xmlns:a16="http://schemas.microsoft.com/office/drawing/2014/main" id="{7D0F4A92-932C-D800-8E52-E0284151642D}"/>
                </a:ext>
              </a:extLst>
            </p:cNvPr>
            <p:cNvSpPr/>
            <p:nvPr/>
          </p:nvSpPr>
          <p:spPr>
            <a:xfrm>
              <a:off x="7283525" y="3553327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1" name="Volný tvar: obrazec 80">
              <a:extLst>
                <a:ext uri="{FF2B5EF4-FFF2-40B4-BE49-F238E27FC236}">
                  <a16:creationId xmlns:a16="http://schemas.microsoft.com/office/drawing/2014/main" id="{DD6FA847-8379-5B6E-9E59-4B3282617646}"/>
                </a:ext>
              </a:extLst>
            </p:cNvPr>
            <p:cNvSpPr/>
            <p:nvPr/>
          </p:nvSpPr>
          <p:spPr>
            <a:xfrm>
              <a:off x="7345326" y="3615128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2" name="Volný tvar: obrazec 81">
              <a:extLst>
                <a:ext uri="{FF2B5EF4-FFF2-40B4-BE49-F238E27FC236}">
                  <a16:creationId xmlns:a16="http://schemas.microsoft.com/office/drawing/2014/main" id="{F6B602EB-364F-2BCD-90A2-1827738469A3}"/>
                </a:ext>
              </a:extLst>
            </p:cNvPr>
            <p:cNvSpPr/>
            <p:nvPr/>
          </p:nvSpPr>
          <p:spPr>
            <a:xfrm>
              <a:off x="7345326" y="3306123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3" name="Volný tvar: obrazec 82">
              <a:extLst>
                <a:ext uri="{FF2B5EF4-FFF2-40B4-BE49-F238E27FC236}">
                  <a16:creationId xmlns:a16="http://schemas.microsoft.com/office/drawing/2014/main" id="{A63F1679-C55E-5629-6F03-9597C8C94549}"/>
                </a:ext>
              </a:extLst>
            </p:cNvPr>
            <p:cNvSpPr/>
            <p:nvPr/>
          </p:nvSpPr>
          <p:spPr>
            <a:xfrm>
              <a:off x="7283525" y="3491526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4" name="Volný tvar: obrazec 83">
              <a:extLst>
                <a:ext uri="{FF2B5EF4-FFF2-40B4-BE49-F238E27FC236}">
                  <a16:creationId xmlns:a16="http://schemas.microsoft.com/office/drawing/2014/main" id="{83763F99-0C9D-E25C-5DEF-3135E86371D2}"/>
                </a:ext>
              </a:extLst>
            </p:cNvPr>
            <p:cNvSpPr/>
            <p:nvPr/>
          </p:nvSpPr>
          <p:spPr>
            <a:xfrm>
              <a:off x="7283525" y="3367924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5" name="Volný tvar: obrazec 84">
              <a:extLst>
                <a:ext uri="{FF2B5EF4-FFF2-40B4-BE49-F238E27FC236}">
                  <a16:creationId xmlns:a16="http://schemas.microsoft.com/office/drawing/2014/main" id="{07814CD3-6234-812E-E633-F5A70C0B67AB}"/>
                </a:ext>
              </a:extLst>
            </p:cNvPr>
            <p:cNvSpPr/>
            <p:nvPr/>
          </p:nvSpPr>
          <p:spPr>
            <a:xfrm>
              <a:off x="7283525" y="3306123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6" name="Volný tvar: obrazec 85">
              <a:extLst>
                <a:ext uri="{FF2B5EF4-FFF2-40B4-BE49-F238E27FC236}">
                  <a16:creationId xmlns:a16="http://schemas.microsoft.com/office/drawing/2014/main" id="{0859360B-B756-6EC1-BAF6-4CB30EC315A6}"/>
                </a:ext>
              </a:extLst>
            </p:cNvPr>
            <p:cNvSpPr/>
            <p:nvPr/>
          </p:nvSpPr>
          <p:spPr>
            <a:xfrm>
              <a:off x="7221724" y="3306123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7" name="Volný tvar: obrazec 86">
              <a:extLst>
                <a:ext uri="{FF2B5EF4-FFF2-40B4-BE49-F238E27FC236}">
                  <a16:creationId xmlns:a16="http://schemas.microsoft.com/office/drawing/2014/main" id="{32CA89A5-1753-1E0D-AECA-90708E262912}"/>
                </a:ext>
              </a:extLst>
            </p:cNvPr>
            <p:cNvSpPr/>
            <p:nvPr/>
          </p:nvSpPr>
          <p:spPr>
            <a:xfrm>
              <a:off x="7221724" y="3615128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8" name="Volný tvar: obrazec 87">
              <a:extLst>
                <a:ext uri="{FF2B5EF4-FFF2-40B4-BE49-F238E27FC236}">
                  <a16:creationId xmlns:a16="http://schemas.microsoft.com/office/drawing/2014/main" id="{EFED6FA4-740A-D731-E2D4-79B274C62DA7}"/>
                </a:ext>
              </a:extLst>
            </p:cNvPr>
            <p:cNvSpPr/>
            <p:nvPr/>
          </p:nvSpPr>
          <p:spPr>
            <a:xfrm>
              <a:off x="7345326" y="3429725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9" name="Volný tvar: obrazec 88">
              <a:extLst>
                <a:ext uri="{FF2B5EF4-FFF2-40B4-BE49-F238E27FC236}">
                  <a16:creationId xmlns:a16="http://schemas.microsoft.com/office/drawing/2014/main" id="{2CBE8F17-1500-9971-409C-D9E8FFA729E4}"/>
                </a:ext>
              </a:extLst>
            </p:cNvPr>
            <p:cNvSpPr/>
            <p:nvPr/>
          </p:nvSpPr>
          <p:spPr>
            <a:xfrm>
              <a:off x="7345326" y="3491526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0" name="Volný tvar: obrazec 89">
              <a:extLst>
                <a:ext uri="{FF2B5EF4-FFF2-40B4-BE49-F238E27FC236}">
                  <a16:creationId xmlns:a16="http://schemas.microsoft.com/office/drawing/2014/main" id="{195560FF-4D73-0209-AB7D-86F1E028291C}"/>
                </a:ext>
              </a:extLst>
            </p:cNvPr>
            <p:cNvSpPr/>
            <p:nvPr/>
          </p:nvSpPr>
          <p:spPr>
            <a:xfrm>
              <a:off x="7345326" y="3553327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1" name="Volný tvar: obrazec 90">
              <a:extLst>
                <a:ext uri="{FF2B5EF4-FFF2-40B4-BE49-F238E27FC236}">
                  <a16:creationId xmlns:a16="http://schemas.microsoft.com/office/drawing/2014/main" id="{EDEB44B0-13C5-791B-1543-062899C23311}"/>
                </a:ext>
              </a:extLst>
            </p:cNvPr>
            <p:cNvSpPr/>
            <p:nvPr/>
          </p:nvSpPr>
          <p:spPr>
            <a:xfrm>
              <a:off x="7345326" y="3367924"/>
              <a:ext cx="24720" cy="37080"/>
            </a:xfrm>
            <a:custGeom>
              <a:avLst/>
              <a:gdLst>
                <a:gd name="connsiteX0" fmla="*/ 0 w 24720"/>
                <a:gd name="connsiteY0" fmla="*/ 0 h 37080"/>
                <a:gd name="connsiteX1" fmla="*/ 24720 w 24720"/>
                <a:gd name="connsiteY1" fmla="*/ 0 h 37080"/>
                <a:gd name="connsiteX2" fmla="*/ 24720 w 24720"/>
                <a:gd name="connsiteY2" fmla="*/ 37081 h 37080"/>
                <a:gd name="connsiteX3" fmla="*/ 0 w 24720"/>
                <a:gd name="connsiteY3" fmla="*/ 37081 h 37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20" h="37080">
                  <a:moveTo>
                    <a:pt x="0" y="0"/>
                  </a:moveTo>
                  <a:lnTo>
                    <a:pt x="24720" y="0"/>
                  </a:lnTo>
                  <a:lnTo>
                    <a:pt x="24720" y="37081"/>
                  </a:lnTo>
                  <a:lnTo>
                    <a:pt x="0" y="37081"/>
                  </a:lnTo>
                  <a:close/>
                </a:path>
              </a:pathLst>
            </a:custGeom>
            <a:grpFill/>
            <a:ln w="61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92" name="Grafický objekt 30" descr="Rodina s holčičkou obrys">
            <a:extLst>
              <a:ext uri="{FF2B5EF4-FFF2-40B4-BE49-F238E27FC236}">
                <a16:creationId xmlns:a16="http://schemas.microsoft.com/office/drawing/2014/main" id="{4E486632-73EB-EDA2-42BF-905DF209D0AB}"/>
              </a:ext>
            </a:extLst>
          </p:cNvPr>
          <p:cNvGrpSpPr/>
          <p:nvPr/>
        </p:nvGrpSpPr>
        <p:grpSpPr>
          <a:xfrm>
            <a:off x="7473677" y="2276872"/>
            <a:ext cx="331969" cy="301310"/>
            <a:chOff x="10010913" y="3373019"/>
            <a:chExt cx="357013" cy="340270"/>
          </a:xfrm>
          <a:solidFill>
            <a:schemeClr val="tx1"/>
          </a:solidFill>
        </p:grpSpPr>
        <p:sp>
          <p:nvSpPr>
            <p:cNvPr id="93" name="Volný tvar: obrazec 92">
              <a:extLst>
                <a:ext uri="{FF2B5EF4-FFF2-40B4-BE49-F238E27FC236}">
                  <a16:creationId xmlns:a16="http://schemas.microsoft.com/office/drawing/2014/main" id="{1DD92803-735F-CC8A-7D4E-CE8459214B4A}"/>
                </a:ext>
              </a:extLst>
            </p:cNvPr>
            <p:cNvSpPr/>
            <p:nvPr/>
          </p:nvSpPr>
          <p:spPr>
            <a:xfrm>
              <a:off x="10040546" y="3487729"/>
              <a:ext cx="68029" cy="225437"/>
            </a:xfrm>
            <a:custGeom>
              <a:avLst/>
              <a:gdLst>
                <a:gd name="connsiteX0" fmla="*/ 63778 w 68029"/>
                <a:gd name="connsiteY0" fmla="*/ 0 h 225437"/>
                <a:gd name="connsiteX1" fmla="*/ 59526 w 68029"/>
                <a:gd name="connsiteY1" fmla="*/ 4252 h 225437"/>
                <a:gd name="connsiteX2" fmla="*/ 59483 w 68029"/>
                <a:gd name="connsiteY2" fmla="*/ 216933 h 225437"/>
                <a:gd name="connsiteX3" fmla="*/ 38267 w 68029"/>
                <a:gd name="connsiteY3" fmla="*/ 216933 h 225437"/>
                <a:gd name="connsiteX4" fmla="*/ 38267 w 68029"/>
                <a:gd name="connsiteY4" fmla="*/ 93630 h 225437"/>
                <a:gd name="connsiteX5" fmla="*/ 29763 w 68029"/>
                <a:gd name="connsiteY5" fmla="*/ 93630 h 225437"/>
                <a:gd name="connsiteX6" fmla="*/ 29763 w 68029"/>
                <a:gd name="connsiteY6" fmla="*/ 216933 h 225437"/>
                <a:gd name="connsiteX7" fmla="*/ 8504 w 68029"/>
                <a:gd name="connsiteY7" fmla="*/ 216933 h 225437"/>
                <a:gd name="connsiteX8" fmla="*/ 8504 w 68029"/>
                <a:gd name="connsiteY8" fmla="*/ 4252 h 225437"/>
                <a:gd name="connsiteX9" fmla="*/ 4252 w 68029"/>
                <a:gd name="connsiteY9" fmla="*/ 0 h 225437"/>
                <a:gd name="connsiteX10" fmla="*/ 0 w 68029"/>
                <a:gd name="connsiteY10" fmla="*/ 4252 h 225437"/>
                <a:gd name="connsiteX11" fmla="*/ 0 w 68029"/>
                <a:gd name="connsiteY11" fmla="*/ 225437 h 225437"/>
                <a:gd name="connsiteX12" fmla="*/ 67987 w 68029"/>
                <a:gd name="connsiteY12" fmla="*/ 225437 h 225437"/>
                <a:gd name="connsiteX13" fmla="*/ 68030 w 68029"/>
                <a:gd name="connsiteY13" fmla="*/ 4252 h 225437"/>
                <a:gd name="connsiteX14" fmla="*/ 63778 w 68029"/>
                <a:gd name="connsiteY14" fmla="*/ 0 h 22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029" h="225437">
                  <a:moveTo>
                    <a:pt x="63778" y="0"/>
                  </a:moveTo>
                  <a:cubicBezTo>
                    <a:pt x="61429" y="0"/>
                    <a:pt x="59526" y="1904"/>
                    <a:pt x="59526" y="4252"/>
                  </a:cubicBezTo>
                  <a:lnTo>
                    <a:pt x="59483" y="216933"/>
                  </a:lnTo>
                  <a:lnTo>
                    <a:pt x="38267" y="216933"/>
                  </a:lnTo>
                  <a:lnTo>
                    <a:pt x="38267" y="93630"/>
                  </a:lnTo>
                  <a:lnTo>
                    <a:pt x="29763" y="93630"/>
                  </a:lnTo>
                  <a:lnTo>
                    <a:pt x="29763" y="216933"/>
                  </a:lnTo>
                  <a:lnTo>
                    <a:pt x="8504" y="216933"/>
                  </a:lnTo>
                  <a:lnTo>
                    <a:pt x="8504" y="4252"/>
                  </a:lnTo>
                  <a:cubicBezTo>
                    <a:pt x="8504" y="1904"/>
                    <a:pt x="6600" y="0"/>
                    <a:pt x="4252" y="0"/>
                  </a:cubicBezTo>
                  <a:cubicBezTo>
                    <a:pt x="1904" y="0"/>
                    <a:pt x="0" y="1904"/>
                    <a:pt x="0" y="4252"/>
                  </a:cubicBezTo>
                  <a:lnTo>
                    <a:pt x="0" y="225437"/>
                  </a:lnTo>
                  <a:lnTo>
                    <a:pt x="67987" y="225437"/>
                  </a:lnTo>
                  <a:lnTo>
                    <a:pt x="68030" y="4252"/>
                  </a:lnTo>
                  <a:cubicBezTo>
                    <a:pt x="68030" y="1904"/>
                    <a:pt x="66126" y="0"/>
                    <a:pt x="63778" y="0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4" name="Volný tvar: obrazec 93">
              <a:extLst>
                <a:ext uri="{FF2B5EF4-FFF2-40B4-BE49-F238E27FC236}">
                  <a16:creationId xmlns:a16="http://schemas.microsoft.com/office/drawing/2014/main" id="{5D626F16-0F89-2DAC-7CF8-C7504D24BF06}"/>
                </a:ext>
              </a:extLst>
            </p:cNvPr>
            <p:cNvSpPr/>
            <p:nvPr/>
          </p:nvSpPr>
          <p:spPr>
            <a:xfrm>
              <a:off x="10044798" y="3373019"/>
              <a:ext cx="59525" cy="59525"/>
            </a:xfrm>
            <a:custGeom>
              <a:avLst/>
              <a:gdLst>
                <a:gd name="connsiteX0" fmla="*/ 29763 w 59525"/>
                <a:gd name="connsiteY0" fmla="*/ 59526 h 59525"/>
                <a:gd name="connsiteX1" fmla="*/ 59526 w 59525"/>
                <a:gd name="connsiteY1" fmla="*/ 29763 h 59525"/>
                <a:gd name="connsiteX2" fmla="*/ 29763 w 59525"/>
                <a:gd name="connsiteY2" fmla="*/ 0 h 59525"/>
                <a:gd name="connsiteX3" fmla="*/ 0 w 59525"/>
                <a:gd name="connsiteY3" fmla="*/ 29763 h 59525"/>
                <a:gd name="connsiteX4" fmla="*/ 29763 w 59525"/>
                <a:gd name="connsiteY4" fmla="*/ 59526 h 59525"/>
                <a:gd name="connsiteX5" fmla="*/ 29763 w 59525"/>
                <a:gd name="connsiteY5" fmla="*/ 8504 h 59525"/>
                <a:gd name="connsiteX6" fmla="*/ 51022 w 59525"/>
                <a:gd name="connsiteY6" fmla="*/ 29763 h 59525"/>
                <a:gd name="connsiteX7" fmla="*/ 29763 w 59525"/>
                <a:gd name="connsiteY7" fmla="*/ 51022 h 59525"/>
                <a:gd name="connsiteX8" fmla="*/ 8504 w 59525"/>
                <a:gd name="connsiteY8" fmla="*/ 29763 h 59525"/>
                <a:gd name="connsiteX9" fmla="*/ 29763 w 59525"/>
                <a:gd name="connsiteY9" fmla="*/ 8504 h 5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25" h="59525">
                  <a:moveTo>
                    <a:pt x="29763" y="59526"/>
                  </a:moveTo>
                  <a:cubicBezTo>
                    <a:pt x="46201" y="59526"/>
                    <a:pt x="59526" y="46201"/>
                    <a:pt x="59526" y="29763"/>
                  </a:cubicBezTo>
                  <a:cubicBezTo>
                    <a:pt x="59526" y="13325"/>
                    <a:pt x="46201" y="0"/>
                    <a:pt x="29763" y="0"/>
                  </a:cubicBezTo>
                  <a:cubicBezTo>
                    <a:pt x="13325" y="0"/>
                    <a:pt x="0" y="13325"/>
                    <a:pt x="0" y="29763"/>
                  </a:cubicBezTo>
                  <a:cubicBezTo>
                    <a:pt x="19" y="46193"/>
                    <a:pt x="13333" y="59507"/>
                    <a:pt x="29763" y="59526"/>
                  </a:cubicBezTo>
                  <a:close/>
                  <a:moveTo>
                    <a:pt x="29763" y="8504"/>
                  </a:moveTo>
                  <a:cubicBezTo>
                    <a:pt x="41504" y="8504"/>
                    <a:pt x="51022" y="18022"/>
                    <a:pt x="51022" y="29763"/>
                  </a:cubicBezTo>
                  <a:cubicBezTo>
                    <a:pt x="51022" y="41504"/>
                    <a:pt x="41504" y="51022"/>
                    <a:pt x="29763" y="51022"/>
                  </a:cubicBezTo>
                  <a:cubicBezTo>
                    <a:pt x="18022" y="51022"/>
                    <a:pt x="8504" y="41504"/>
                    <a:pt x="8504" y="29763"/>
                  </a:cubicBezTo>
                  <a:cubicBezTo>
                    <a:pt x="8518" y="18027"/>
                    <a:pt x="18027" y="8518"/>
                    <a:pt x="29763" y="8504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5" name="Volný tvar: obrazec 94">
              <a:extLst>
                <a:ext uri="{FF2B5EF4-FFF2-40B4-BE49-F238E27FC236}">
                  <a16:creationId xmlns:a16="http://schemas.microsoft.com/office/drawing/2014/main" id="{E0A7ED45-3E82-6F4A-7344-ED1272A39C06}"/>
                </a:ext>
              </a:extLst>
            </p:cNvPr>
            <p:cNvSpPr/>
            <p:nvPr/>
          </p:nvSpPr>
          <p:spPr>
            <a:xfrm>
              <a:off x="10168102" y="3373019"/>
              <a:ext cx="59525" cy="59525"/>
            </a:xfrm>
            <a:custGeom>
              <a:avLst/>
              <a:gdLst>
                <a:gd name="connsiteX0" fmla="*/ 29763 w 59525"/>
                <a:gd name="connsiteY0" fmla="*/ 59526 h 59525"/>
                <a:gd name="connsiteX1" fmla="*/ 59526 w 59525"/>
                <a:gd name="connsiteY1" fmla="*/ 29763 h 59525"/>
                <a:gd name="connsiteX2" fmla="*/ 29763 w 59525"/>
                <a:gd name="connsiteY2" fmla="*/ 0 h 59525"/>
                <a:gd name="connsiteX3" fmla="*/ 0 w 59525"/>
                <a:gd name="connsiteY3" fmla="*/ 29763 h 59525"/>
                <a:gd name="connsiteX4" fmla="*/ 29763 w 59525"/>
                <a:gd name="connsiteY4" fmla="*/ 59526 h 59525"/>
                <a:gd name="connsiteX5" fmla="*/ 29763 w 59525"/>
                <a:gd name="connsiteY5" fmla="*/ 8504 h 59525"/>
                <a:gd name="connsiteX6" fmla="*/ 51022 w 59525"/>
                <a:gd name="connsiteY6" fmla="*/ 29763 h 59525"/>
                <a:gd name="connsiteX7" fmla="*/ 29763 w 59525"/>
                <a:gd name="connsiteY7" fmla="*/ 51022 h 59525"/>
                <a:gd name="connsiteX8" fmla="*/ 8504 w 59525"/>
                <a:gd name="connsiteY8" fmla="*/ 29763 h 59525"/>
                <a:gd name="connsiteX9" fmla="*/ 29763 w 59525"/>
                <a:gd name="connsiteY9" fmla="*/ 8504 h 5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25" h="59525">
                  <a:moveTo>
                    <a:pt x="29763" y="59526"/>
                  </a:moveTo>
                  <a:cubicBezTo>
                    <a:pt x="46201" y="59526"/>
                    <a:pt x="59526" y="46201"/>
                    <a:pt x="59526" y="29763"/>
                  </a:cubicBezTo>
                  <a:cubicBezTo>
                    <a:pt x="59526" y="13325"/>
                    <a:pt x="46201" y="0"/>
                    <a:pt x="29763" y="0"/>
                  </a:cubicBezTo>
                  <a:cubicBezTo>
                    <a:pt x="13325" y="0"/>
                    <a:pt x="0" y="13325"/>
                    <a:pt x="0" y="29763"/>
                  </a:cubicBezTo>
                  <a:cubicBezTo>
                    <a:pt x="19" y="46193"/>
                    <a:pt x="13333" y="59507"/>
                    <a:pt x="29763" y="59526"/>
                  </a:cubicBezTo>
                  <a:close/>
                  <a:moveTo>
                    <a:pt x="29763" y="8504"/>
                  </a:moveTo>
                  <a:cubicBezTo>
                    <a:pt x="41504" y="8504"/>
                    <a:pt x="51022" y="18022"/>
                    <a:pt x="51022" y="29763"/>
                  </a:cubicBezTo>
                  <a:cubicBezTo>
                    <a:pt x="51022" y="41504"/>
                    <a:pt x="41504" y="51022"/>
                    <a:pt x="29763" y="51022"/>
                  </a:cubicBezTo>
                  <a:cubicBezTo>
                    <a:pt x="18022" y="51022"/>
                    <a:pt x="8504" y="41504"/>
                    <a:pt x="8504" y="29763"/>
                  </a:cubicBezTo>
                  <a:cubicBezTo>
                    <a:pt x="8518" y="18027"/>
                    <a:pt x="18027" y="8518"/>
                    <a:pt x="29763" y="8504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6" name="Volný tvar: obrazec 95">
              <a:extLst>
                <a:ext uri="{FF2B5EF4-FFF2-40B4-BE49-F238E27FC236}">
                  <a16:creationId xmlns:a16="http://schemas.microsoft.com/office/drawing/2014/main" id="{A3504996-1D45-6267-A737-48082C8E33DC}"/>
                </a:ext>
              </a:extLst>
            </p:cNvPr>
            <p:cNvSpPr/>
            <p:nvPr/>
          </p:nvSpPr>
          <p:spPr>
            <a:xfrm>
              <a:off x="10141251" y="3487729"/>
              <a:ext cx="113205" cy="225437"/>
            </a:xfrm>
            <a:custGeom>
              <a:avLst/>
              <a:gdLst>
                <a:gd name="connsiteX0" fmla="*/ 90628 w 113205"/>
                <a:gd name="connsiteY0" fmla="*/ 46281 h 225437"/>
                <a:gd name="connsiteX1" fmla="*/ 90628 w 113205"/>
                <a:gd name="connsiteY1" fmla="*/ 4252 h 225437"/>
                <a:gd name="connsiteX2" fmla="*/ 86376 w 113205"/>
                <a:gd name="connsiteY2" fmla="*/ 0 h 225437"/>
                <a:gd name="connsiteX3" fmla="*/ 82124 w 113205"/>
                <a:gd name="connsiteY3" fmla="*/ 4252 h 225437"/>
                <a:gd name="connsiteX4" fmla="*/ 82124 w 113205"/>
                <a:gd name="connsiteY4" fmla="*/ 46860 h 225437"/>
                <a:gd name="connsiteX5" fmla="*/ 102049 w 113205"/>
                <a:gd name="connsiteY5" fmla="*/ 119141 h 225437"/>
                <a:gd name="connsiteX6" fmla="*/ 11182 w 113205"/>
                <a:gd name="connsiteY6" fmla="*/ 119141 h 225437"/>
                <a:gd name="connsiteX7" fmla="*/ 30945 w 113205"/>
                <a:gd name="connsiteY7" fmla="*/ 47999 h 225437"/>
                <a:gd name="connsiteX8" fmla="*/ 31102 w 113205"/>
                <a:gd name="connsiteY8" fmla="*/ 4252 h 225437"/>
                <a:gd name="connsiteX9" fmla="*/ 26850 w 113205"/>
                <a:gd name="connsiteY9" fmla="*/ 0 h 225437"/>
                <a:gd name="connsiteX10" fmla="*/ 22599 w 113205"/>
                <a:gd name="connsiteY10" fmla="*/ 4252 h 225437"/>
                <a:gd name="connsiteX11" fmla="*/ 22599 w 113205"/>
                <a:gd name="connsiteY11" fmla="*/ 46281 h 225437"/>
                <a:gd name="connsiteX12" fmla="*/ 0 w 113205"/>
                <a:gd name="connsiteY12" fmla="*/ 127645 h 225437"/>
                <a:gd name="connsiteX13" fmla="*/ 22599 w 113205"/>
                <a:gd name="connsiteY13" fmla="*/ 127645 h 225437"/>
                <a:gd name="connsiteX14" fmla="*/ 22599 w 113205"/>
                <a:gd name="connsiteY14" fmla="*/ 225437 h 225437"/>
                <a:gd name="connsiteX15" fmla="*/ 90586 w 113205"/>
                <a:gd name="connsiteY15" fmla="*/ 225437 h 225437"/>
                <a:gd name="connsiteX16" fmla="*/ 90586 w 113205"/>
                <a:gd name="connsiteY16" fmla="*/ 127645 h 225437"/>
                <a:gd name="connsiteX17" fmla="*/ 113205 w 113205"/>
                <a:gd name="connsiteY17" fmla="*/ 127645 h 225437"/>
                <a:gd name="connsiteX18" fmla="*/ 31102 w 113205"/>
                <a:gd name="connsiteY18" fmla="*/ 127645 h 225437"/>
                <a:gd name="connsiteX19" fmla="*/ 52361 w 113205"/>
                <a:gd name="connsiteY19" fmla="*/ 127645 h 225437"/>
                <a:gd name="connsiteX20" fmla="*/ 52361 w 113205"/>
                <a:gd name="connsiteY20" fmla="*/ 216933 h 225437"/>
                <a:gd name="connsiteX21" fmla="*/ 31102 w 113205"/>
                <a:gd name="connsiteY21" fmla="*/ 216933 h 225437"/>
                <a:gd name="connsiteX22" fmla="*/ 82086 w 113205"/>
                <a:gd name="connsiteY22" fmla="*/ 216933 h 225437"/>
                <a:gd name="connsiteX23" fmla="*/ 60865 w 113205"/>
                <a:gd name="connsiteY23" fmla="*/ 216933 h 225437"/>
                <a:gd name="connsiteX24" fmla="*/ 60865 w 113205"/>
                <a:gd name="connsiteY24" fmla="*/ 127645 h 225437"/>
                <a:gd name="connsiteX25" fmla="*/ 82124 w 113205"/>
                <a:gd name="connsiteY25" fmla="*/ 127645 h 22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3205" h="225437">
                  <a:moveTo>
                    <a:pt x="90628" y="46281"/>
                  </a:moveTo>
                  <a:lnTo>
                    <a:pt x="90628" y="4252"/>
                  </a:lnTo>
                  <a:cubicBezTo>
                    <a:pt x="90628" y="1904"/>
                    <a:pt x="88724" y="0"/>
                    <a:pt x="86376" y="0"/>
                  </a:cubicBezTo>
                  <a:cubicBezTo>
                    <a:pt x="84028" y="0"/>
                    <a:pt x="82124" y="1904"/>
                    <a:pt x="82124" y="4252"/>
                  </a:cubicBezTo>
                  <a:lnTo>
                    <a:pt x="82124" y="46860"/>
                  </a:lnTo>
                  <a:lnTo>
                    <a:pt x="102049" y="119141"/>
                  </a:lnTo>
                  <a:lnTo>
                    <a:pt x="11182" y="119141"/>
                  </a:lnTo>
                  <a:lnTo>
                    <a:pt x="30945" y="47999"/>
                  </a:lnTo>
                  <a:lnTo>
                    <a:pt x="31102" y="4252"/>
                  </a:lnTo>
                  <a:cubicBezTo>
                    <a:pt x="31102" y="1904"/>
                    <a:pt x="29199" y="0"/>
                    <a:pt x="26850" y="0"/>
                  </a:cubicBezTo>
                  <a:cubicBezTo>
                    <a:pt x="24502" y="0"/>
                    <a:pt x="22599" y="1904"/>
                    <a:pt x="22599" y="4252"/>
                  </a:cubicBezTo>
                  <a:lnTo>
                    <a:pt x="22599" y="46281"/>
                  </a:lnTo>
                  <a:lnTo>
                    <a:pt x="0" y="127645"/>
                  </a:lnTo>
                  <a:lnTo>
                    <a:pt x="22599" y="127645"/>
                  </a:lnTo>
                  <a:lnTo>
                    <a:pt x="22599" y="225437"/>
                  </a:lnTo>
                  <a:lnTo>
                    <a:pt x="90586" y="225437"/>
                  </a:lnTo>
                  <a:lnTo>
                    <a:pt x="90586" y="127645"/>
                  </a:lnTo>
                  <a:lnTo>
                    <a:pt x="113205" y="127645"/>
                  </a:lnTo>
                  <a:close/>
                  <a:moveTo>
                    <a:pt x="31102" y="127645"/>
                  </a:moveTo>
                  <a:lnTo>
                    <a:pt x="52361" y="127645"/>
                  </a:lnTo>
                  <a:lnTo>
                    <a:pt x="52361" y="216933"/>
                  </a:lnTo>
                  <a:lnTo>
                    <a:pt x="31102" y="216933"/>
                  </a:lnTo>
                  <a:close/>
                  <a:moveTo>
                    <a:pt x="82086" y="216933"/>
                  </a:moveTo>
                  <a:lnTo>
                    <a:pt x="60865" y="216933"/>
                  </a:lnTo>
                  <a:lnTo>
                    <a:pt x="60865" y="127645"/>
                  </a:lnTo>
                  <a:lnTo>
                    <a:pt x="82124" y="127645"/>
                  </a:ln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7" name="Volný tvar: obrazec 96">
              <a:extLst>
                <a:ext uri="{FF2B5EF4-FFF2-40B4-BE49-F238E27FC236}">
                  <a16:creationId xmlns:a16="http://schemas.microsoft.com/office/drawing/2014/main" id="{82C58955-12D8-CE44-4FF5-757345EE72B1}"/>
                </a:ext>
              </a:extLst>
            </p:cNvPr>
            <p:cNvSpPr/>
            <p:nvPr/>
          </p:nvSpPr>
          <p:spPr>
            <a:xfrm>
              <a:off x="10281240" y="3615391"/>
              <a:ext cx="68028" cy="97898"/>
            </a:xfrm>
            <a:custGeom>
              <a:avLst/>
              <a:gdLst>
                <a:gd name="connsiteX0" fmla="*/ 59546 w 68028"/>
                <a:gd name="connsiteY0" fmla="*/ 29155 h 97898"/>
                <a:gd name="connsiteX1" fmla="*/ 59546 w 68028"/>
                <a:gd name="connsiteY1" fmla="*/ 19627 h 97898"/>
                <a:gd name="connsiteX2" fmla="*/ 59525 w 68028"/>
                <a:gd name="connsiteY2" fmla="*/ 19627 h 97898"/>
                <a:gd name="connsiteX3" fmla="*/ 55273 w 68028"/>
                <a:gd name="connsiteY3" fmla="*/ 15375 h 97898"/>
                <a:gd name="connsiteX4" fmla="*/ 51021 w 68028"/>
                <a:gd name="connsiteY4" fmla="*/ 19627 h 97898"/>
                <a:gd name="connsiteX5" fmla="*/ 51021 w 68028"/>
                <a:gd name="connsiteY5" fmla="*/ 29746 h 97898"/>
                <a:gd name="connsiteX6" fmla="*/ 51089 w 68028"/>
                <a:gd name="connsiteY6" fmla="*/ 30078 h 97898"/>
                <a:gd name="connsiteX7" fmla="*/ 51204 w 68028"/>
                <a:gd name="connsiteY7" fmla="*/ 30928 h 97898"/>
                <a:gd name="connsiteX8" fmla="*/ 58143 w 68028"/>
                <a:gd name="connsiteY8" fmla="*/ 55274 h 97898"/>
                <a:gd name="connsiteX9" fmla="*/ 9893 w 68028"/>
                <a:gd name="connsiteY9" fmla="*/ 55274 h 97898"/>
                <a:gd name="connsiteX10" fmla="*/ 16858 w 68028"/>
                <a:gd name="connsiteY10" fmla="*/ 30936 h 97898"/>
                <a:gd name="connsiteX11" fmla="*/ 17024 w 68028"/>
                <a:gd name="connsiteY11" fmla="*/ 29763 h 97898"/>
                <a:gd name="connsiteX12" fmla="*/ 17024 w 68028"/>
                <a:gd name="connsiteY12" fmla="*/ 16242 h 97898"/>
                <a:gd name="connsiteX13" fmla="*/ 17024 w 68028"/>
                <a:gd name="connsiteY13" fmla="*/ 16242 h 97898"/>
                <a:gd name="connsiteX14" fmla="*/ 17024 w 68028"/>
                <a:gd name="connsiteY14" fmla="*/ 4252 h 97898"/>
                <a:gd name="connsiteX15" fmla="*/ 12772 w 68028"/>
                <a:gd name="connsiteY15" fmla="*/ 0 h 97898"/>
                <a:gd name="connsiteX16" fmla="*/ 8520 w 68028"/>
                <a:gd name="connsiteY16" fmla="*/ 4252 h 97898"/>
                <a:gd name="connsiteX17" fmla="*/ 8520 w 68028"/>
                <a:gd name="connsiteY17" fmla="*/ 28934 h 97898"/>
                <a:gd name="connsiteX18" fmla="*/ 8520 w 68028"/>
                <a:gd name="connsiteY18" fmla="*/ 29036 h 97898"/>
                <a:gd name="connsiteX19" fmla="*/ 8520 w 68028"/>
                <a:gd name="connsiteY19" fmla="*/ 29151 h 97898"/>
                <a:gd name="connsiteX20" fmla="*/ 165 w 68028"/>
                <a:gd name="connsiteY20" fmla="*/ 58357 h 97898"/>
                <a:gd name="connsiteX21" fmla="*/ 3083 w 68028"/>
                <a:gd name="connsiteY21" fmla="*/ 63614 h 97898"/>
                <a:gd name="connsiteX22" fmla="*/ 4251 w 68028"/>
                <a:gd name="connsiteY22" fmla="*/ 63778 h 97898"/>
                <a:gd name="connsiteX23" fmla="*/ 8503 w 68028"/>
                <a:gd name="connsiteY23" fmla="*/ 63778 h 97898"/>
                <a:gd name="connsiteX24" fmla="*/ 8503 w 68028"/>
                <a:gd name="connsiteY24" fmla="*/ 97899 h 97898"/>
                <a:gd name="connsiteX25" fmla="*/ 59525 w 68028"/>
                <a:gd name="connsiteY25" fmla="*/ 97899 h 97898"/>
                <a:gd name="connsiteX26" fmla="*/ 59525 w 68028"/>
                <a:gd name="connsiteY26" fmla="*/ 63761 h 97898"/>
                <a:gd name="connsiteX27" fmla="*/ 63777 w 68028"/>
                <a:gd name="connsiteY27" fmla="*/ 63761 h 97898"/>
                <a:gd name="connsiteX28" fmla="*/ 68029 w 68028"/>
                <a:gd name="connsiteY28" fmla="*/ 59509 h 97898"/>
                <a:gd name="connsiteX29" fmla="*/ 67867 w 68028"/>
                <a:gd name="connsiteY29" fmla="*/ 58348 h 97898"/>
                <a:gd name="connsiteX30" fmla="*/ 17002 w 68028"/>
                <a:gd name="connsiteY30" fmla="*/ 63761 h 97898"/>
                <a:gd name="connsiteX31" fmla="*/ 29758 w 68028"/>
                <a:gd name="connsiteY31" fmla="*/ 63761 h 97898"/>
                <a:gd name="connsiteX32" fmla="*/ 29758 w 68028"/>
                <a:gd name="connsiteY32" fmla="*/ 89395 h 97898"/>
                <a:gd name="connsiteX33" fmla="*/ 17002 w 68028"/>
                <a:gd name="connsiteY33" fmla="*/ 89395 h 97898"/>
                <a:gd name="connsiteX34" fmla="*/ 51017 w 68028"/>
                <a:gd name="connsiteY34" fmla="*/ 89378 h 97898"/>
                <a:gd name="connsiteX35" fmla="*/ 38262 w 68028"/>
                <a:gd name="connsiteY35" fmla="*/ 89378 h 97898"/>
                <a:gd name="connsiteX36" fmla="*/ 38262 w 68028"/>
                <a:gd name="connsiteY36" fmla="*/ 63761 h 97898"/>
                <a:gd name="connsiteX37" fmla="*/ 51017 w 68028"/>
                <a:gd name="connsiteY37" fmla="*/ 63761 h 9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8028" h="97898">
                  <a:moveTo>
                    <a:pt x="59546" y="29155"/>
                  </a:moveTo>
                  <a:lnTo>
                    <a:pt x="59546" y="19627"/>
                  </a:lnTo>
                  <a:lnTo>
                    <a:pt x="59525" y="19627"/>
                  </a:lnTo>
                  <a:cubicBezTo>
                    <a:pt x="59525" y="17278"/>
                    <a:pt x="57621" y="15375"/>
                    <a:pt x="55273" y="15375"/>
                  </a:cubicBezTo>
                  <a:cubicBezTo>
                    <a:pt x="52925" y="15375"/>
                    <a:pt x="51021" y="17278"/>
                    <a:pt x="51021" y="19627"/>
                  </a:cubicBezTo>
                  <a:lnTo>
                    <a:pt x="51021" y="29746"/>
                  </a:lnTo>
                  <a:cubicBezTo>
                    <a:pt x="51021" y="29865"/>
                    <a:pt x="51081" y="29963"/>
                    <a:pt x="51089" y="30078"/>
                  </a:cubicBezTo>
                  <a:cubicBezTo>
                    <a:pt x="51098" y="30364"/>
                    <a:pt x="51137" y="30649"/>
                    <a:pt x="51204" y="30928"/>
                  </a:cubicBezTo>
                  <a:lnTo>
                    <a:pt x="58143" y="55274"/>
                  </a:lnTo>
                  <a:lnTo>
                    <a:pt x="9893" y="55274"/>
                  </a:lnTo>
                  <a:lnTo>
                    <a:pt x="16858" y="30936"/>
                  </a:lnTo>
                  <a:cubicBezTo>
                    <a:pt x="16970" y="30555"/>
                    <a:pt x="17026" y="30160"/>
                    <a:pt x="17024" y="29763"/>
                  </a:cubicBezTo>
                  <a:lnTo>
                    <a:pt x="17024" y="16242"/>
                  </a:lnTo>
                  <a:lnTo>
                    <a:pt x="17024" y="16242"/>
                  </a:lnTo>
                  <a:lnTo>
                    <a:pt x="17024" y="4252"/>
                  </a:lnTo>
                  <a:cubicBezTo>
                    <a:pt x="17024" y="1904"/>
                    <a:pt x="15120" y="0"/>
                    <a:pt x="12772" y="0"/>
                  </a:cubicBezTo>
                  <a:cubicBezTo>
                    <a:pt x="10423" y="0"/>
                    <a:pt x="8520" y="1904"/>
                    <a:pt x="8520" y="4252"/>
                  </a:cubicBezTo>
                  <a:lnTo>
                    <a:pt x="8520" y="28934"/>
                  </a:lnTo>
                  <a:cubicBezTo>
                    <a:pt x="8520" y="28972"/>
                    <a:pt x="8520" y="29002"/>
                    <a:pt x="8520" y="29036"/>
                  </a:cubicBezTo>
                  <a:lnTo>
                    <a:pt x="8520" y="29151"/>
                  </a:lnTo>
                  <a:lnTo>
                    <a:pt x="165" y="58357"/>
                  </a:lnTo>
                  <a:cubicBezTo>
                    <a:pt x="-481" y="60614"/>
                    <a:pt x="826" y="62968"/>
                    <a:pt x="3083" y="63614"/>
                  </a:cubicBezTo>
                  <a:cubicBezTo>
                    <a:pt x="3463" y="63722"/>
                    <a:pt x="3856" y="63778"/>
                    <a:pt x="4251" y="63778"/>
                  </a:cubicBezTo>
                  <a:lnTo>
                    <a:pt x="8503" y="63778"/>
                  </a:lnTo>
                  <a:lnTo>
                    <a:pt x="8503" y="97899"/>
                  </a:lnTo>
                  <a:lnTo>
                    <a:pt x="59525" y="97899"/>
                  </a:lnTo>
                  <a:lnTo>
                    <a:pt x="59525" y="63761"/>
                  </a:lnTo>
                  <a:lnTo>
                    <a:pt x="63777" y="63761"/>
                  </a:lnTo>
                  <a:cubicBezTo>
                    <a:pt x="66125" y="63761"/>
                    <a:pt x="68029" y="61857"/>
                    <a:pt x="68029" y="59509"/>
                  </a:cubicBezTo>
                  <a:cubicBezTo>
                    <a:pt x="68029" y="59116"/>
                    <a:pt x="67974" y="58726"/>
                    <a:pt x="67867" y="58348"/>
                  </a:cubicBezTo>
                  <a:close/>
                  <a:moveTo>
                    <a:pt x="17002" y="63761"/>
                  </a:moveTo>
                  <a:lnTo>
                    <a:pt x="29758" y="63761"/>
                  </a:lnTo>
                  <a:lnTo>
                    <a:pt x="29758" y="89395"/>
                  </a:lnTo>
                  <a:lnTo>
                    <a:pt x="17002" y="89395"/>
                  </a:lnTo>
                  <a:close/>
                  <a:moveTo>
                    <a:pt x="51017" y="89378"/>
                  </a:moveTo>
                  <a:lnTo>
                    <a:pt x="38262" y="89378"/>
                  </a:lnTo>
                  <a:lnTo>
                    <a:pt x="38262" y="63761"/>
                  </a:lnTo>
                  <a:lnTo>
                    <a:pt x="51017" y="63761"/>
                  </a:ln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8" name="Volný tvar: obrazec 97">
              <a:extLst>
                <a:ext uri="{FF2B5EF4-FFF2-40B4-BE49-F238E27FC236}">
                  <a16:creationId xmlns:a16="http://schemas.microsoft.com/office/drawing/2014/main" id="{4DD6E2B9-8103-438F-C4A3-9EE808B6055F}"/>
                </a:ext>
              </a:extLst>
            </p:cNvPr>
            <p:cNvSpPr/>
            <p:nvPr/>
          </p:nvSpPr>
          <p:spPr>
            <a:xfrm>
              <a:off x="10293994" y="3547421"/>
              <a:ext cx="42518" cy="42518"/>
            </a:xfrm>
            <a:custGeom>
              <a:avLst/>
              <a:gdLst>
                <a:gd name="connsiteX0" fmla="*/ 21259 w 42518"/>
                <a:gd name="connsiteY0" fmla="*/ 42518 h 42518"/>
                <a:gd name="connsiteX1" fmla="*/ 42518 w 42518"/>
                <a:gd name="connsiteY1" fmla="*/ 21259 h 42518"/>
                <a:gd name="connsiteX2" fmla="*/ 21259 w 42518"/>
                <a:gd name="connsiteY2" fmla="*/ 0 h 42518"/>
                <a:gd name="connsiteX3" fmla="*/ 0 w 42518"/>
                <a:gd name="connsiteY3" fmla="*/ 21259 h 42518"/>
                <a:gd name="connsiteX4" fmla="*/ 21259 w 42518"/>
                <a:gd name="connsiteY4" fmla="*/ 42518 h 42518"/>
                <a:gd name="connsiteX5" fmla="*/ 21259 w 42518"/>
                <a:gd name="connsiteY5" fmla="*/ 8504 h 42518"/>
                <a:gd name="connsiteX6" fmla="*/ 34015 w 42518"/>
                <a:gd name="connsiteY6" fmla="*/ 21259 h 42518"/>
                <a:gd name="connsiteX7" fmla="*/ 21259 w 42518"/>
                <a:gd name="connsiteY7" fmla="*/ 34015 h 42518"/>
                <a:gd name="connsiteX8" fmla="*/ 8504 w 42518"/>
                <a:gd name="connsiteY8" fmla="*/ 21259 h 42518"/>
                <a:gd name="connsiteX9" fmla="*/ 21246 w 42518"/>
                <a:gd name="connsiteY9" fmla="*/ 8491 h 42518"/>
                <a:gd name="connsiteX10" fmla="*/ 21259 w 42518"/>
                <a:gd name="connsiteY10" fmla="*/ 8491 h 42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518" h="42518">
                  <a:moveTo>
                    <a:pt x="21259" y="42518"/>
                  </a:moveTo>
                  <a:cubicBezTo>
                    <a:pt x="33000" y="42518"/>
                    <a:pt x="42518" y="33000"/>
                    <a:pt x="42518" y="21259"/>
                  </a:cubicBezTo>
                  <a:cubicBezTo>
                    <a:pt x="42518" y="9518"/>
                    <a:pt x="33000" y="0"/>
                    <a:pt x="21259" y="0"/>
                  </a:cubicBezTo>
                  <a:cubicBezTo>
                    <a:pt x="9518" y="0"/>
                    <a:pt x="0" y="9518"/>
                    <a:pt x="0" y="21259"/>
                  </a:cubicBezTo>
                  <a:cubicBezTo>
                    <a:pt x="0" y="33000"/>
                    <a:pt x="9518" y="42518"/>
                    <a:pt x="21259" y="42518"/>
                  </a:cubicBezTo>
                  <a:close/>
                  <a:moveTo>
                    <a:pt x="21259" y="8504"/>
                  </a:moveTo>
                  <a:cubicBezTo>
                    <a:pt x="28304" y="8504"/>
                    <a:pt x="34015" y="14214"/>
                    <a:pt x="34015" y="21259"/>
                  </a:cubicBezTo>
                  <a:cubicBezTo>
                    <a:pt x="34015" y="28304"/>
                    <a:pt x="28304" y="34015"/>
                    <a:pt x="21259" y="34015"/>
                  </a:cubicBezTo>
                  <a:cubicBezTo>
                    <a:pt x="14214" y="34015"/>
                    <a:pt x="8504" y="28304"/>
                    <a:pt x="8504" y="21259"/>
                  </a:cubicBezTo>
                  <a:cubicBezTo>
                    <a:pt x="8496" y="14214"/>
                    <a:pt x="14202" y="8498"/>
                    <a:pt x="21246" y="8491"/>
                  </a:cubicBezTo>
                  <a:cubicBezTo>
                    <a:pt x="21251" y="8491"/>
                    <a:pt x="21255" y="8491"/>
                    <a:pt x="21259" y="8491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9" name="Volný tvar: obrazec 98">
              <a:extLst>
                <a:ext uri="{FF2B5EF4-FFF2-40B4-BE49-F238E27FC236}">
                  <a16:creationId xmlns:a16="http://schemas.microsoft.com/office/drawing/2014/main" id="{28105A40-B10E-0203-4E00-9FA29D80418D}"/>
                </a:ext>
              </a:extLst>
            </p:cNvPr>
            <p:cNvSpPr/>
            <p:nvPr/>
          </p:nvSpPr>
          <p:spPr>
            <a:xfrm>
              <a:off x="10010913" y="3441072"/>
              <a:ext cx="357013" cy="233190"/>
            </a:xfrm>
            <a:custGeom>
              <a:avLst/>
              <a:gdLst>
                <a:gd name="connsiteX0" fmla="*/ 355678 w 357013"/>
                <a:gd name="connsiteY0" fmla="*/ 212777 h 233190"/>
                <a:gd name="connsiteX1" fmla="*/ 339742 w 357013"/>
                <a:gd name="connsiteY1" fmla="*/ 174477 h 233190"/>
                <a:gd name="connsiteX2" fmla="*/ 339317 w 357013"/>
                <a:gd name="connsiteY2" fmla="*/ 173686 h 233190"/>
                <a:gd name="connsiteX3" fmla="*/ 320434 w 357013"/>
                <a:gd name="connsiteY3" fmla="*/ 157890 h 233190"/>
                <a:gd name="connsiteX4" fmla="*/ 303878 w 357013"/>
                <a:gd name="connsiteY4" fmla="*/ 153566 h 233190"/>
                <a:gd name="connsiteX5" fmla="*/ 300455 w 357013"/>
                <a:gd name="connsiteY5" fmla="*/ 153443 h 233190"/>
                <a:gd name="connsiteX6" fmla="*/ 278469 w 357013"/>
                <a:gd name="connsiteY6" fmla="*/ 153443 h 233190"/>
                <a:gd name="connsiteX7" fmla="*/ 258953 w 357013"/>
                <a:gd name="connsiteY7" fmla="*/ 124649 h 233190"/>
                <a:gd name="connsiteX8" fmla="*/ 258685 w 357013"/>
                <a:gd name="connsiteY8" fmla="*/ 118535 h 233190"/>
                <a:gd name="connsiteX9" fmla="*/ 240202 w 357013"/>
                <a:gd name="connsiteY9" fmla="*/ 32223 h 233190"/>
                <a:gd name="connsiteX10" fmla="*/ 235636 w 357013"/>
                <a:gd name="connsiteY10" fmla="*/ 23294 h 233190"/>
                <a:gd name="connsiteX11" fmla="*/ 207935 w 357013"/>
                <a:gd name="connsiteY11" fmla="*/ 3973 h 233190"/>
                <a:gd name="connsiteX12" fmla="*/ 166037 w 357013"/>
                <a:gd name="connsiteY12" fmla="*/ 3973 h 233190"/>
                <a:gd name="connsiteX13" fmla="*/ 138115 w 357013"/>
                <a:gd name="connsiteY13" fmla="*/ 23485 h 233190"/>
                <a:gd name="connsiteX14" fmla="*/ 133625 w 357013"/>
                <a:gd name="connsiteY14" fmla="*/ 32537 h 233190"/>
                <a:gd name="connsiteX15" fmla="*/ 122868 w 357013"/>
                <a:gd name="connsiteY15" fmla="*/ 82820 h 233190"/>
                <a:gd name="connsiteX16" fmla="*/ 122826 w 357013"/>
                <a:gd name="connsiteY16" fmla="*/ 82862 h 233190"/>
                <a:gd name="connsiteX17" fmla="*/ 122783 w 357013"/>
                <a:gd name="connsiteY17" fmla="*/ 82820 h 233190"/>
                <a:gd name="connsiteX18" fmla="*/ 117043 w 357013"/>
                <a:gd name="connsiteY18" fmla="*/ 32945 h 233190"/>
                <a:gd name="connsiteX19" fmla="*/ 116899 w 357013"/>
                <a:gd name="connsiteY19" fmla="*/ 32235 h 233190"/>
                <a:gd name="connsiteX20" fmla="*/ 112332 w 357013"/>
                <a:gd name="connsiteY20" fmla="*/ 23306 h 233190"/>
                <a:gd name="connsiteX21" fmla="*/ 84631 w 357013"/>
                <a:gd name="connsiteY21" fmla="*/ 3986 h 233190"/>
                <a:gd name="connsiteX22" fmla="*/ 63606 w 357013"/>
                <a:gd name="connsiteY22" fmla="*/ 2 h 233190"/>
                <a:gd name="connsiteX23" fmla="*/ 42734 w 357013"/>
                <a:gd name="connsiteY23" fmla="*/ 3965 h 233190"/>
                <a:gd name="connsiteX24" fmla="*/ 14812 w 357013"/>
                <a:gd name="connsiteY24" fmla="*/ 23485 h 233190"/>
                <a:gd name="connsiteX25" fmla="*/ 10398 w 357013"/>
                <a:gd name="connsiteY25" fmla="*/ 32231 h 233190"/>
                <a:gd name="connsiteX26" fmla="*/ 377 w 357013"/>
                <a:gd name="connsiteY26" fmla="*/ 118756 h 233190"/>
                <a:gd name="connsiteX27" fmla="*/ 9506 w 357013"/>
                <a:gd name="connsiteY27" fmla="*/ 138638 h 233190"/>
                <a:gd name="connsiteX28" fmla="*/ 11287 w 357013"/>
                <a:gd name="connsiteY28" fmla="*/ 139033 h 233190"/>
                <a:gd name="connsiteX29" fmla="*/ 15534 w 357013"/>
                <a:gd name="connsiteY29" fmla="*/ 134777 h 233190"/>
                <a:gd name="connsiteX30" fmla="*/ 13073 w 357013"/>
                <a:gd name="connsiteY30" fmla="*/ 130925 h 233190"/>
                <a:gd name="connsiteX31" fmla="*/ 8800 w 357013"/>
                <a:gd name="connsiteY31" fmla="*/ 119913 h 233190"/>
                <a:gd name="connsiteX32" fmla="*/ 18660 w 357013"/>
                <a:gd name="connsiteY32" fmla="*/ 34285 h 233190"/>
                <a:gd name="connsiteX33" fmla="*/ 21406 w 357013"/>
                <a:gd name="connsiteY33" fmla="*/ 28838 h 233190"/>
                <a:gd name="connsiteX34" fmla="*/ 45697 w 357013"/>
                <a:gd name="connsiteY34" fmla="*/ 11912 h 233190"/>
                <a:gd name="connsiteX35" fmla="*/ 63606 w 357013"/>
                <a:gd name="connsiteY35" fmla="*/ 8485 h 233190"/>
                <a:gd name="connsiteX36" fmla="*/ 81664 w 357013"/>
                <a:gd name="connsiteY36" fmla="*/ 11933 h 233190"/>
                <a:gd name="connsiteX37" fmla="*/ 105742 w 357013"/>
                <a:gd name="connsiteY37" fmla="*/ 28651 h 233190"/>
                <a:gd name="connsiteX38" fmla="*/ 108646 w 357013"/>
                <a:gd name="connsiteY38" fmla="*/ 34285 h 233190"/>
                <a:gd name="connsiteX39" fmla="*/ 117256 w 357013"/>
                <a:gd name="connsiteY39" fmla="*/ 109070 h 233190"/>
                <a:gd name="connsiteX40" fmla="*/ 115185 w 357013"/>
                <a:gd name="connsiteY40" fmla="*/ 118756 h 233190"/>
                <a:gd name="connsiteX41" fmla="*/ 124314 w 357013"/>
                <a:gd name="connsiteY41" fmla="*/ 138638 h 233190"/>
                <a:gd name="connsiteX42" fmla="*/ 126095 w 357013"/>
                <a:gd name="connsiteY42" fmla="*/ 139033 h 233190"/>
                <a:gd name="connsiteX43" fmla="*/ 130343 w 357013"/>
                <a:gd name="connsiteY43" fmla="*/ 134777 h 233190"/>
                <a:gd name="connsiteX44" fmla="*/ 127881 w 357013"/>
                <a:gd name="connsiteY44" fmla="*/ 130925 h 233190"/>
                <a:gd name="connsiteX45" fmla="*/ 123540 w 357013"/>
                <a:gd name="connsiteY45" fmla="*/ 120317 h 233190"/>
                <a:gd name="connsiteX46" fmla="*/ 141882 w 357013"/>
                <a:gd name="connsiteY46" fmla="*/ 34612 h 233190"/>
                <a:gd name="connsiteX47" fmla="*/ 144727 w 357013"/>
                <a:gd name="connsiteY47" fmla="*/ 28838 h 233190"/>
                <a:gd name="connsiteX48" fmla="*/ 169018 w 357013"/>
                <a:gd name="connsiteY48" fmla="*/ 11912 h 233190"/>
                <a:gd name="connsiteX49" fmla="*/ 204984 w 357013"/>
                <a:gd name="connsiteY49" fmla="*/ 11933 h 233190"/>
                <a:gd name="connsiteX50" fmla="*/ 229045 w 357013"/>
                <a:gd name="connsiteY50" fmla="*/ 28651 h 233190"/>
                <a:gd name="connsiteX51" fmla="*/ 231975 w 357013"/>
                <a:gd name="connsiteY51" fmla="*/ 34310 h 233190"/>
                <a:gd name="connsiteX52" fmla="*/ 250338 w 357013"/>
                <a:gd name="connsiteY52" fmla="*/ 120095 h 233190"/>
                <a:gd name="connsiteX53" fmla="*/ 250509 w 357013"/>
                <a:gd name="connsiteY53" fmla="*/ 124866 h 233190"/>
                <a:gd name="connsiteX54" fmla="*/ 250445 w 357013"/>
                <a:gd name="connsiteY54" fmla="*/ 125193 h 233190"/>
                <a:gd name="connsiteX55" fmla="*/ 246036 w 357013"/>
                <a:gd name="connsiteY55" fmla="*/ 130921 h 233190"/>
                <a:gd name="connsiteX56" fmla="*/ 243959 w 357013"/>
                <a:gd name="connsiteY56" fmla="*/ 136565 h 233190"/>
                <a:gd name="connsiteX57" fmla="*/ 249603 w 357013"/>
                <a:gd name="connsiteY57" fmla="*/ 138642 h 233190"/>
                <a:gd name="connsiteX58" fmla="*/ 255313 w 357013"/>
                <a:gd name="connsiteY58" fmla="*/ 134428 h 233190"/>
                <a:gd name="connsiteX59" fmla="*/ 272703 w 357013"/>
                <a:gd name="connsiteY59" fmla="*/ 160080 h 233190"/>
                <a:gd name="connsiteX60" fmla="*/ 276224 w 357013"/>
                <a:gd name="connsiteY60" fmla="*/ 161946 h 233190"/>
                <a:gd name="connsiteX61" fmla="*/ 300459 w 357013"/>
                <a:gd name="connsiteY61" fmla="*/ 161946 h 233190"/>
                <a:gd name="connsiteX62" fmla="*/ 303295 w 357013"/>
                <a:gd name="connsiteY62" fmla="*/ 162053 h 233190"/>
                <a:gd name="connsiteX63" fmla="*/ 316714 w 357013"/>
                <a:gd name="connsiteY63" fmla="*/ 165531 h 233190"/>
                <a:gd name="connsiteX64" fmla="*/ 332093 w 357013"/>
                <a:gd name="connsiteY64" fmla="*/ 178188 h 233190"/>
                <a:gd name="connsiteX65" fmla="*/ 348067 w 357013"/>
                <a:gd name="connsiteY65" fmla="*/ 216570 h 233190"/>
                <a:gd name="connsiteX66" fmla="*/ 344625 w 357013"/>
                <a:gd name="connsiteY66" fmla="*/ 224907 h 233190"/>
                <a:gd name="connsiteX67" fmla="*/ 344474 w 357013"/>
                <a:gd name="connsiteY67" fmla="*/ 224967 h 233190"/>
                <a:gd name="connsiteX68" fmla="*/ 342022 w 357013"/>
                <a:gd name="connsiteY68" fmla="*/ 230458 h 233190"/>
                <a:gd name="connsiteX69" fmla="*/ 346001 w 357013"/>
                <a:gd name="connsiteY69" fmla="*/ 233190 h 233190"/>
                <a:gd name="connsiteX70" fmla="*/ 347531 w 357013"/>
                <a:gd name="connsiteY70" fmla="*/ 232905 h 233190"/>
                <a:gd name="connsiteX71" fmla="*/ 356499 w 357013"/>
                <a:gd name="connsiteY71" fmla="*/ 223075 h 233190"/>
                <a:gd name="connsiteX72" fmla="*/ 355678 w 357013"/>
                <a:gd name="connsiteY72" fmla="*/ 212777 h 23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57013" h="233190">
                  <a:moveTo>
                    <a:pt x="355678" y="212777"/>
                  </a:moveTo>
                  <a:lnTo>
                    <a:pt x="339742" y="174477"/>
                  </a:lnTo>
                  <a:cubicBezTo>
                    <a:pt x="339623" y="174201"/>
                    <a:pt x="339481" y="173937"/>
                    <a:pt x="339317" y="173686"/>
                  </a:cubicBezTo>
                  <a:cubicBezTo>
                    <a:pt x="334447" y="166920"/>
                    <a:pt x="327954" y="161488"/>
                    <a:pt x="320434" y="157890"/>
                  </a:cubicBezTo>
                  <a:cubicBezTo>
                    <a:pt x="315245" y="155396"/>
                    <a:pt x="309624" y="153928"/>
                    <a:pt x="303878" y="153566"/>
                  </a:cubicBezTo>
                  <a:cubicBezTo>
                    <a:pt x="302721" y="153489"/>
                    <a:pt x="301565" y="153443"/>
                    <a:pt x="300455" y="153443"/>
                  </a:cubicBezTo>
                  <a:lnTo>
                    <a:pt x="278469" y="153443"/>
                  </a:lnTo>
                  <a:lnTo>
                    <a:pt x="258953" y="124649"/>
                  </a:lnTo>
                  <a:cubicBezTo>
                    <a:pt x="259101" y="122607"/>
                    <a:pt x="259011" y="120556"/>
                    <a:pt x="258685" y="118535"/>
                  </a:cubicBezTo>
                  <a:lnTo>
                    <a:pt x="240202" y="32223"/>
                  </a:lnTo>
                  <a:cubicBezTo>
                    <a:pt x="239254" y="28986"/>
                    <a:pt x="237705" y="25957"/>
                    <a:pt x="235636" y="23294"/>
                  </a:cubicBezTo>
                  <a:cubicBezTo>
                    <a:pt x="228204" y="14593"/>
                    <a:pt x="218667" y="7942"/>
                    <a:pt x="207935" y="3973"/>
                  </a:cubicBezTo>
                  <a:cubicBezTo>
                    <a:pt x="194471" y="-1324"/>
                    <a:pt x="179501" y="-1324"/>
                    <a:pt x="166037" y="3973"/>
                  </a:cubicBezTo>
                  <a:cubicBezTo>
                    <a:pt x="155207" y="7969"/>
                    <a:pt x="145590" y="14689"/>
                    <a:pt x="138115" y="23485"/>
                  </a:cubicBezTo>
                  <a:cubicBezTo>
                    <a:pt x="136059" y="26191"/>
                    <a:pt x="134535" y="29263"/>
                    <a:pt x="133625" y="32537"/>
                  </a:cubicBezTo>
                  <a:lnTo>
                    <a:pt x="122868" y="82820"/>
                  </a:lnTo>
                  <a:cubicBezTo>
                    <a:pt x="122868" y="82843"/>
                    <a:pt x="122849" y="82862"/>
                    <a:pt x="122826" y="82862"/>
                  </a:cubicBezTo>
                  <a:cubicBezTo>
                    <a:pt x="122802" y="82862"/>
                    <a:pt x="122783" y="82843"/>
                    <a:pt x="122783" y="82820"/>
                  </a:cubicBezTo>
                  <a:lnTo>
                    <a:pt x="117043" y="32945"/>
                  </a:lnTo>
                  <a:lnTo>
                    <a:pt x="116899" y="32235"/>
                  </a:lnTo>
                  <a:cubicBezTo>
                    <a:pt x="115950" y="28999"/>
                    <a:pt x="114402" y="25970"/>
                    <a:pt x="112332" y="23306"/>
                  </a:cubicBezTo>
                  <a:cubicBezTo>
                    <a:pt x="104901" y="14606"/>
                    <a:pt x="95364" y="7954"/>
                    <a:pt x="84631" y="3986"/>
                  </a:cubicBezTo>
                  <a:cubicBezTo>
                    <a:pt x="77916" y="1416"/>
                    <a:pt x="70796" y="67"/>
                    <a:pt x="63606" y="2"/>
                  </a:cubicBezTo>
                  <a:cubicBezTo>
                    <a:pt x="56468" y="72"/>
                    <a:pt x="49400" y="1414"/>
                    <a:pt x="42734" y="3965"/>
                  </a:cubicBezTo>
                  <a:cubicBezTo>
                    <a:pt x="31903" y="7963"/>
                    <a:pt x="22286" y="14686"/>
                    <a:pt x="14812" y="23485"/>
                  </a:cubicBezTo>
                  <a:cubicBezTo>
                    <a:pt x="12813" y="26102"/>
                    <a:pt x="11316" y="29068"/>
                    <a:pt x="10398" y="32231"/>
                  </a:cubicBezTo>
                  <a:lnTo>
                    <a:pt x="377" y="118756"/>
                  </a:lnTo>
                  <a:cubicBezTo>
                    <a:pt x="-1549" y="130806"/>
                    <a:pt x="4276" y="136218"/>
                    <a:pt x="9506" y="138638"/>
                  </a:cubicBezTo>
                  <a:cubicBezTo>
                    <a:pt x="10063" y="138898"/>
                    <a:pt x="10671" y="139033"/>
                    <a:pt x="11287" y="139033"/>
                  </a:cubicBezTo>
                  <a:cubicBezTo>
                    <a:pt x="13635" y="139031"/>
                    <a:pt x="15537" y="137125"/>
                    <a:pt x="15534" y="134777"/>
                  </a:cubicBezTo>
                  <a:cubicBezTo>
                    <a:pt x="15532" y="133124"/>
                    <a:pt x="14572" y="131621"/>
                    <a:pt x="13073" y="130925"/>
                  </a:cubicBezTo>
                  <a:cubicBezTo>
                    <a:pt x="10296" y="129649"/>
                    <a:pt x="7613" y="127345"/>
                    <a:pt x="8800" y="119913"/>
                  </a:cubicBezTo>
                  <a:lnTo>
                    <a:pt x="18660" y="34285"/>
                  </a:lnTo>
                  <a:cubicBezTo>
                    <a:pt x="19259" y="32326"/>
                    <a:pt x="20187" y="30484"/>
                    <a:pt x="21406" y="28838"/>
                  </a:cubicBezTo>
                  <a:cubicBezTo>
                    <a:pt x="27919" y="21208"/>
                    <a:pt x="36284" y="15379"/>
                    <a:pt x="45697" y="11912"/>
                  </a:cubicBezTo>
                  <a:cubicBezTo>
                    <a:pt x="51416" y="9715"/>
                    <a:pt x="57480" y="8555"/>
                    <a:pt x="63606" y="8485"/>
                  </a:cubicBezTo>
                  <a:cubicBezTo>
                    <a:pt x="69783" y="8550"/>
                    <a:pt x="75898" y="9718"/>
                    <a:pt x="81664" y="11933"/>
                  </a:cubicBezTo>
                  <a:cubicBezTo>
                    <a:pt x="90982" y="15364"/>
                    <a:pt x="99270" y="21118"/>
                    <a:pt x="105742" y="28651"/>
                  </a:cubicBezTo>
                  <a:cubicBezTo>
                    <a:pt x="107036" y="30342"/>
                    <a:pt x="108019" y="32250"/>
                    <a:pt x="108646" y="34285"/>
                  </a:cubicBezTo>
                  <a:lnTo>
                    <a:pt x="117256" y="109070"/>
                  </a:lnTo>
                  <a:lnTo>
                    <a:pt x="115185" y="118756"/>
                  </a:lnTo>
                  <a:cubicBezTo>
                    <a:pt x="113259" y="130806"/>
                    <a:pt x="119084" y="136218"/>
                    <a:pt x="124314" y="138638"/>
                  </a:cubicBezTo>
                  <a:cubicBezTo>
                    <a:pt x="124872" y="138898"/>
                    <a:pt x="125480" y="139033"/>
                    <a:pt x="126095" y="139033"/>
                  </a:cubicBezTo>
                  <a:cubicBezTo>
                    <a:pt x="128444" y="139031"/>
                    <a:pt x="130345" y="137125"/>
                    <a:pt x="130343" y="134777"/>
                  </a:cubicBezTo>
                  <a:cubicBezTo>
                    <a:pt x="130340" y="133124"/>
                    <a:pt x="129381" y="131621"/>
                    <a:pt x="127881" y="130925"/>
                  </a:cubicBezTo>
                  <a:cubicBezTo>
                    <a:pt x="125105" y="129649"/>
                    <a:pt x="122422" y="127345"/>
                    <a:pt x="123540" y="120317"/>
                  </a:cubicBezTo>
                  <a:lnTo>
                    <a:pt x="141882" y="34612"/>
                  </a:lnTo>
                  <a:cubicBezTo>
                    <a:pt x="142475" y="32532"/>
                    <a:pt x="143439" y="30576"/>
                    <a:pt x="144727" y="28838"/>
                  </a:cubicBezTo>
                  <a:cubicBezTo>
                    <a:pt x="151240" y="21208"/>
                    <a:pt x="159604" y="15379"/>
                    <a:pt x="169018" y="11912"/>
                  </a:cubicBezTo>
                  <a:cubicBezTo>
                    <a:pt x="180571" y="7335"/>
                    <a:pt x="193436" y="7343"/>
                    <a:pt x="204984" y="11933"/>
                  </a:cubicBezTo>
                  <a:cubicBezTo>
                    <a:pt x="214297" y="15367"/>
                    <a:pt x="222579" y="21121"/>
                    <a:pt x="229045" y="28651"/>
                  </a:cubicBezTo>
                  <a:cubicBezTo>
                    <a:pt x="230351" y="30348"/>
                    <a:pt x="231343" y="32264"/>
                    <a:pt x="231975" y="34310"/>
                  </a:cubicBezTo>
                  <a:lnTo>
                    <a:pt x="250338" y="120095"/>
                  </a:lnTo>
                  <a:cubicBezTo>
                    <a:pt x="250620" y="121670"/>
                    <a:pt x="250677" y="123276"/>
                    <a:pt x="250509" y="124866"/>
                  </a:cubicBezTo>
                  <a:cubicBezTo>
                    <a:pt x="250483" y="124977"/>
                    <a:pt x="250462" y="125083"/>
                    <a:pt x="250445" y="125193"/>
                  </a:cubicBezTo>
                  <a:cubicBezTo>
                    <a:pt x="250141" y="127768"/>
                    <a:pt x="248447" y="129968"/>
                    <a:pt x="246036" y="130921"/>
                  </a:cubicBezTo>
                  <a:cubicBezTo>
                    <a:pt x="243903" y="131906"/>
                    <a:pt x="242973" y="134433"/>
                    <a:pt x="243959" y="136565"/>
                  </a:cubicBezTo>
                  <a:cubicBezTo>
                    <a:pt x="244944" y="138697"/>
                    <a:pt x="247471" y="139627"/>
                    <a:pt x="249603" y="138642"/>
                  </a:cubicBezTo>
                  <a:cubicBezTo>
                    <a:pt x="251785" y="137661"/>
                    <a:pt x="253732" y="136224"/>
                    <a:pt x="255313" y="134428"/>
                  </a:cubicBezTo>
                  <a:lnTo>
                    <a:pt x="272703" y="160080"/>
                  </a:lnTo>
                  <a:cubicBezTo>
                    <a:pt x="273494" y="161247"/>
                    <a:pt x="274813" y="161947"/>
                    <a:pt x="276224" y="161946"/>
                  </a:cubicBezTo>
                  <a:lnTo>
                    <a:pt x="300459" y="161946"/>
                  </a:lnTo>
                  <a:cubicBezTo>
                    <a:pt x="301378" y="161946"/>
                    <a:pt x="302343" y="161985"/>
                    <a:pt x="303295" y="162053"/>
                  </a:cubicBezTo>
                  <a:cubicBezTo>
                    <a:pt x="307950" y="162337"/>
                    <a:pt x="312507" y="163518"/>
                    <a:pt x="316714" y="165531"/>
                  </a:cubicBezTo>
                  <a:cubicBezTo>
                    <a:pt x="322796" y="168433"/>
                    <a:pt x="328076" y="172778"/>
                    <a:pt x="332093" y="178188"/>
                  </a:cubicBezTo>
                  <a:lnTo>
                    <a:pt x="348067" y="216570"/>
                  </a:lnTo>
                  <a:cubicBezTo>
                    <a:pt x="349419" y="219822"/>
                    <a:pt x="347878" y="223555"/>
                    <a:pt x="344625" y="224907"/>
                  </a:cubicBezTo>
                  <a:cubicBezTo>
                    <a:pt x="344575" y="224928"/>
                    <a:pt x="344525" y="224948"/>
                    <a:pt x="344474" y="224967"/>
                  </a:cubicBezTo>
                  <a:cubicBezTo>
                    <a:pt x="342281" y="225806"/>
                    <a:pt x="341183" y="228264"/>
                    <a:pt x="342022" y="230458"/>
                  </a:cubicBezTo>
                  <a:cubicBezTo>
                    <a:pt x="342653" y="232106"/>
                    <a:pt x="344236" y="233193"/>
                    <a:pt x="346001" y="233190"/>
                  </a:cubicBezTo>
                  <a:cubicBezTo>
                    <a:pt x="346524" y="233189"/>
                    <a:pt x="347043" y="233093"/>
                    <a:pt x="347531" y="232905"/>
                  </a:cubicBezTo>
                  <a:cubicBezTo>
                    <a:pt x="351906" y="231230"/>
                    <a:pt x="355231" y="227585"/>
                    <a:pt x="356499" y="223075"/>
                  </a:cubicBezTo>
                  <a:cubicBezTo>
                    <a:pt x="357400" y="219649"/>
                    <a:pt x="357111" y="216017"/>
                    <a:pt x="355678" y="212777"/>
                  </a:cubicBezTo>
                  <a:close/>
                </a:path>
              </a:pathLst>
            </a:custGeom>
            <a:grpFill/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aphicFrame>
        <p:nvGraphicFramePr>
          <p:cNvPr id="14" name="Tabulka 19">
            <a:extLst>
              <a:ext uri="{FF2B5EF4-FFF2-40B4-BE49-F238E27FC236}">
                <a16:creationId xmlns:a16="http://schemas.microsoft.com/office/drawing/2014/main" id="{C7AD57AD-0831-5B77-0DE6-438661279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038124"/>
              </p:ext>
            </p:extLst>
          </p:nvPr>
        </p:nvGraphicFramePr>
        <p:xfrm>
          <a:off x="6148077" y="3801975"/>
          <a:ext cx="5924580" cy="466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2458">
                  <a:extLst>
                    <a:ext uri="{9D8B030D-6E8A-4147-A177-3AD203B41FA5}">
                      <a16:colId xmlns:a16="http://schemas.microsoft.com/office/drawing/2014/main" val="343504174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1960363514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2235657622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511061156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849148735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2332131085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59586495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2671166864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1493110169"/>
                    </a:ext>
                  </a:extLst>
                </a:gridCol>
                <a:gridCol w="592458">
                  <a:extLst>
                    <a:ext uri="{9D8B030D-6E8A-4147-A177-3AD203B41FA5}">
                      <a16:colId xmlns:a16="http://schemas.microsoft.com/office/drawing/2014/main" val="505918800"/>
                    </a:ext>
                  </a:extLst>
                </a:gridCol>
              </a:tblGrid>
              <a:tr h="36633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Rekon-strukce bytu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Vybavení bytu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Běžná spotřeba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Auto / motorka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Spotřební elektro-nika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Bílé elektro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Splacení jiné půjčky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Lékařský zákrok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Vzdělání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Zážitky / dovolená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25784997"/>
                  </a:ext>
                </a:extLst>
              </a:tr>
            </a:tbl>
          </a:graphicData>
        </a:graphic>
      </p:graphicFrame>
      <p:graphicFrame>
        <p:nvGraphicFramePr>
          <p:cNvPr id="15" name="Graf 14">
            <a:extLst>
              <a:ext uri="{FF2B5EF4-FFF2-40B4-BE49-F238E27FC236}">
                <a16:creationId xmlns:a16="http://schemas.microsoft.com/office/drawing/2014/main" id="{7686DB57-9D27-2359-3DB8-49A825601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3223942"/>
              </p:ext>
            </p:extLst>
          </p:nvPr>
        </p:nvGraphicFramePr>
        <p:xfrm>
          <a:off x="2851002" y="1632236"/>
          <a:ext cx="3169681" cy="2305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ovéPole 16">
            <a:extLst>
              <a:ext uri="{FF2B5EF4-FFF2-40B4-BE49-F238E27FC236}">
                <a16:creationId xmlns:a16="http://schemas.microsoft.com/office/drawing/2014/main" id="{C3C57A26-2825-026E-A0C6-F54B7C7840DC}"/>
              </a:ext>
            </a:extLst>
          </p:cNvPr>
          <p:cNvSpPr txBox="1"/>
          <p:nvPr/>
        </p:nvSpPr>
        <p:spPr>
          <a:xfrm>
            <a:off x="3243672" y="1286935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Výše zvažované půjčky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97858A3-1DFC-0F55-0459-0B1142D71BD8}"/>
              </a:ext>
            </a:extLst>
          </p:cNvPr>
          <p:cNvSpPr txBox="1"/>
          <p:nvPr/>
        </p:nvSpPr>
        <p:spPr>
          <a:xfrm>
            <a:off x="230734" y="1446066"/>
            <a:ext cx="93610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0882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8 %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882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5 % 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srgbClr val="08828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roce 2022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8828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F7FAAB1-4A78-3322-68D2-96A03AC313D6}"/>
              </a:ext>
            </a:extLst>
          </p:cNvPr>
          <p:cNvSpPr txBox="1"/>
          <p:nvPr/>
        </p:nvSpPr>
        <p:spPr>
          <a:xfrm>
            <a:off x="1034347" y="1474942"/>
            <a:ext cx="15692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Čechů zvažuje 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si v následujícím roce vzít půjčku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ED096DE-962F-2E98-C88B-DA540787915B}"/>
              </a:ext>
            </a:extLst>
          </p:cNvPr>
          <p:cNvSpPr txBox="1"/>
          <p:nvPr/>
        </p:nvSpPr>
        <p:spPr>
          <a:xfrm>
            <a:off x="230733" y="2606753"/>
            <a:ext cx="124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15 %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9B7578-86B6-DC76-62DF-23752799E892}"/>
              </a:ext>
            </a:extLst>
          </p:cNvPr>
          <p:cNvSpPr txBox="1"/>
          <p:nvPr/>
        </p:nvSpPr>
        <p:spPr>
          <a:xfrm>
            <a:off x="1034347" y="2611585"/>
            <a:ext cx="1569265" cy="45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Neplánuje, obávají se rostoucí inflace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0A67442C-6F38-2D81-492F-49A7997AFD8C}"/>
              </a:ext>
            </a:extLst>
          </p:cNvPr>
          <p:cNvSpPr txBox="1"/>
          <p:nvPr/>
        </p:nvSpPr>
        <p:spPr>
          <a:xfrm>
            <a:off x="238923" y="3110654"/>
            <a:ext cx="124856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78 %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82 %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roce 2022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5C80ACF8-6BF0-CB05-078C-33731A130674}"/>
              </a:ext>
            </a:extLst>
          </p:cNvPr>
          <p:cNvSpPr txBox="1"/>
          <p:nvPr/>
        </p:nvSpPr>
        <p:spPr>
          <a:xfrm>
            <a:off x="1034348" y="3093725"/>
            <a:ext cx="14169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Neplánuje vzít si půjčku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B57B75A7-055A-9E6A-F23F-1757DF49CB1D}"/>
              </a:ext>
            </a:extLst>
          </p:cNvPr>
          <p:cNvSpPr/>
          <p:nvPr/>
        </p:nvSpPr>
        <p:spPr>
          <a:xfrm>
            <a:off x="239610" y="1410817"/>
            <a:ext cx="2324037" cy="2481769"/>
          </a:xfrm>
          <a:prstGeom prst="rect">
            <a:avLst/>
          </a:prstGeom>
          <a:noFill/>
          <a:ln w="19050">
            <a:solidFill>
              <a:srgbClr val="D9D9D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355A9623-1ABC-C57D-169E-32D119E8A0CC}"/>
              </a:ext>
            </a:extLst>
          </p:cNvPr>
          <p:cNvSpPr txBox="1"/>
          <p:nvPr/>
        </p:nvSpPr>
        <p:spPr>
          <a:xfrm>
            <a:off x="4801878" y="3854971"/>
            <a:ext cx="1393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sz="105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77</a:t>
            </a:r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(zvažují půjčku)</a:t>
            </a:r>
            <a:endParaRPr lang="cs-CZ" sz="105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625423C4-F9EA-BBE2-A979-605B71315588}"/>
              </a:ext>
            </a:extLst>
          </p:cNvPr>
          <p:cNvSpPr txBox="1"/>
          <p:nvPr/>
        </p:nvSpPr>
        <p:spPr>
          <a:xfrm>
            <a:off x="10307015" y="4116705"/>
            <a:ext cx="1981673" cy="392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</a:t>
            </a:r>
            <a:r>
              <a:rPr lang="cs-CZ" sz="105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77</a:t>
            </a:r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9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(zvažují půjčku)</a:t>
            </a:r>
          </a:p>
          <a:p>
            <a:r>
              <a:rPr lang="cs-CZ" sz="900" i="1" dirty="0">
                <a:solidFill>
                  <a:srgbClr val="FFFFFF">
                    <a:lumMod val="50000"/>
                  </a:srgbClr>
                </a:solidFill>
                <a:latin typeface="Arial" panose="020B0604020202020204" pitchFamily="34" charset="0"/>
                <a:cs typeface="Arial" pitchFamily="34" charset="0"/>
              </a:rPr>
              <a:t>Pozn.: Zobrazeny odpovědi &gt;5 %</a:t>
            </a:r>
            <a:endParaRPr lang="cs-CZ" sz="1050" dirty="0"/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A269925C-ECC1-999B-413C-21E4CDA65128}"/>
              </a:ext>
            </a:extLst>
          </p:cNvPr>
          <p:cNvSpPr txBox="1"/>
          <p:nvPr/>
        </p:nvSpPr>
        <p:spPr>
          <a:xfrm>
            <a:off x="1775520" y="3640680"/>
            <a:ext cx="7605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n=1000</a:t>
            </a:r>
            <a:endParaRPr lang="cs-CZ" sz="1050" dirty="0"/>
          </a:p>
        </p:txBody>
      </p: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E42C98E8-B9A6-41AE-8367-1694443BBBFF}"/>
              </a:ext>
            </a:extLst>
          </p:cNvPr>
          <p:cNvCxnSpPr/>
          <p:nvPr/>
        </p:nvCxnSpPr>
        <p:spPr>
          <a:xfrm>
            <a:off x="479483" y="2384884"/>
            <a:ext cx="169208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3CEE84E9-DCD1-4BCF-8D98-B65DBDE19BF6}"/>
              </a:ext>
            </a:extLst>
          </p:cNvPr>
          <p:cNvSpPr txBox="1"/>
          <p:nvPr/>
        </p:nvSpPr>
        <p:spPr>
          <a:xfrm>
            <a:off x="8056080" y="1286935"/>
            <a:ext cx="171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rgbClr val="006260"/>
                </a:solidFill>
                <a:latin typeface="Arial" panose="020B0604020202020204"/>
              </a:rPr>
              <a:t>Předmět půjčky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62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ovéPole 2">
            <a:extLst>
              <a:ext uri="{FF2B5EF4-FFF2-40B4-BE49-F238E27FC236}">
                <a16:creationId xmlns:a16="http://schemas.microsoft.com/office/drawing/2014/main" id="{D6600C0B-34E4-C8F3-E379-FD11EC1CB384}"/>
              </a:ext>
            </a:extLst>
          </p:cNvPr>
          <p:cNvSpPr txBox="1"/>
          <p:nvPr/>
        </p:nvSpPr>
        <p:spPr>
          <a:xfrm>
            <a:off x="434461" y="6469832"/>
            <a:ext cx="39113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00" b="0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© Ipsos | Confidential</a:t>
            </a:r>
            <a:endParaRPr lang="cs-CZ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1" name="Grafický objekt 100" descr="Stetoskop obrys">
            <a:extLst>
              <a:ext uri="{FF2B5EF4-FFF2-40B4-BE49-F238E27FC236}">
                <a16:creationId xmlns:a16="http://schemas.microsoft.com/office/drawing/2014/main" id="{2C1F6BDF-B0A9-68F6-BAD8-05A312494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77069" y="2816932"/>
            <a:ext cx="332237" cy="332237"/>
          </a:xfrm>
          <a:prstGeom prst="rect">
            <a:avLst/>
          </a:prstGeom>
        </p:spPr>
      </p:pic>
      <p:pic>
        <p:nvPicPr>
          <p:cNvPr id="103" name="Grafický objekt 102" descr="Promoční čepice obrys">
            <a:extLst>
              <a:ext uri="{FF2B5EF4-FFF2-40B4-BE49-F238E27FC236}">
                <a16:creationId xmlns:a16="http://schemas.microsoft.com/office/drawing/2014/main" id="{0DB77C17-438D-F686-92A4-D30369199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32003" y="2960948"/>
            <a:ext cx="367542" cy="367542"/>
          </a:xfrm>
          <a:prstGeom prst="rect">
            <a:avLst/>
          </a:prstGeom>
        </p:spPr>
      </p:pic>
      <p:pic>
        <p:nvPicPr>
          <p:cNvPr id="105" name="Grafický objekt 104" descr="Letadlo obrys">
            <a:extLst>
              <a:ext uri="{FF2B5EF4-FFF2-40B4-BE49-F238E27FC236}">
                <a16:creationId xmlns:a16="http://schemas.microsoft.com/office/drawing/2014/main" id="{C05279D4-6E1A-723B-04B4-55D19C9C10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1858" y="2917442"/>
            <a:ext cx="367542" cy="367542"/>
          </a:xfrm>
          <a:prstGeom prst="rect">
            <a:avLst/>
          </a:prstGeom>
        </p:spPr>
      </p:pic>
      <p:sp>
        <p:nvSpPr>
          <p:cNvPr id="106" name="TextovéPole 1">
            <a:extLst>
              <a:ext uri="{FF2B5EF4-FFF2-40B4-BE49-F238E27FC236}">
                <a16:creationId xmlns:a16="http://schemas.microsoft.com/office/drawing/2014/main" id="{D97588CD-A1C7-4DA6-EF95-4712E80F9B50}"/>
              </a:ext>
            </a:extLst>
          </p:cNvPr>
          <p:cNvSpPr txBox="1"/>
          <p:nvPr/>
        </p:nvSpPr>
        <p:spPr>
          <a:xfrm>
            <a:off x="8652284" y="2996952"/>
            <a:ext cx="325023" cy="347946"/>
          </a:xfrm>
          <a:prstGeom prst="rect">
            <a:avLst/>
          </a:prstGeom>
        </p:spPr>
        <p:txBody>
          <a:bodyPr wrap="square" lIns="0" tIns="0" rIns="0" bIns="0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24 % </a:t>
            </a:r>
            <a:b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80C7744-F1DE-5ACA-44AB-54A171FAA4BB}"/>
              </a:ext>
            </a:extLst>
          </p:cNvPr>
          <p:cNvSpPr txBox="1"/>
          <p:nvPr/>
        </p:nvSpPr>
        <p:spPr>
          <a:xfrm>
            <a:off x="1398008" y="3891366"/>
            <a:ext cx="138540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05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Pozn.: Součet je dán zaokrouhlením</a:t>
            </a:r>
          </a:p>
        </p:txBody>
      </p:sp>
    </p:spTree>
    <p:extLst>
      <p:ext uri="{BB962C8B-B14F-4D97-AF65-F5344CB8AC3E}">
        <p14:creationId xmlns:p14="http://schemas.microsoft.com/office/powerpoint/2010/main" val="39255186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Vlastní návrh">
  <a:themeElements>
    <a:clrScheme name="Ipsos FIN">
      <a:dk1>
        <a:srgbClr val="40404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ODS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154A98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Vlastní návrh">
  <a:themeElements>
    <a:clrScheme name="00_Ipsos FIN_černá">
      <a:dk1>
        <a:srgbClr val="000000"/>
      </a:dk1>
      <a:lt1>
        <a:srgbClr val="FFFFFF"/>
      </a:lt1>
      <a:dk2>
        <a:srgbClr val="2F469C"/>
      </a:dk2>
      <a:lt2>
        <a:srgbClr val="009D9C"/>
      </a:lt2>
      <a:accent1>
        <a:srgbClr val="002554"/>
      </a:accent1>
      <a:accent2>
        <a:srgbClr val="009D9C"/>
      </a:accent2>
      <a:accent3>
        <a:srgbClr val="84329B"/>
      </a:accent3>
      <a:accent4>
        <a:srgbClr val="C0C0C0"/>
      </a:accent4>
      <a:accent5>
        <a:srgbClr val="E87722"/>
      </a:accent5>
      <a:accent6>
        <a:srgbClr val="F1B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Ipsos">
    <a:dk1>
      <a:srgbClr val="003399"/>
    </a:dk1>
    <a:lt1>
      <a:srgbClr val="FFFFFF"/>
    </a:lt1>
    <a:dk2>
      <a:srgbClr val="000000"/>
    </a:dk2>
    <a:lt2>
      <a:srgbClr val="BABABA"/>
    </a:lt2>
    <a:accent1>
      <a:srgbClr val="008BCA"/>
    </a:accent1>
    <a:accent2>
      <a:srgbClr val="FBB040"/>
    </a:accent2>
    <a:accent3>
      <a:srgbClr val="ED6737"/>
    </a:accent3>
    <a:accent4>
      <a:srgbClr val="A1C46B"/>
    </a:accent4>
    <a:accent5>
      <a:srgbClr val="008E94"/>
    </a:accent5>
    <a:accent6>
      <a:srgbClr val="281051"/>
    </a:accent6>
    <a:hlink>
      <a:srgbClr val="0000FF"/>
    </a:hlink>
    <a:folHlink>
      <a:srgbClr val="800080"/>
    </a:folHlink>
  </a:clrScheme>
  <a:fontScheme name="Kancelář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B2D837ABE45445800B46C7B093EE79" ma:contentTypeVersion="13" ma:contentTypeDescription="Create a new document." ma:contentTypeScope="" ma:versionID="4a389e788cc9df32fa782b4a9f7361e7">
  <xsd:schema xmlns:xsd="http://www.w3.org/2001/XMLSchema" xmlns:xs="http://www.w3.org/2001/XMLSchema" xmlns:p="http://schemas.microsoft.com/office/2006/metadata/properties" xmlns:ns3="f5270896-2f3d-470e-9a40-13c7e60dff09" xmlns:ns4="31a574dd-9fbb-4d4e-9462-c95c97981e8e" targetNamespace="http://schemas.microsoft.com/office/2006/metadata/properties" ma:root="true" ma:fieldsID="7da56060965cd4bd46d85c9c3d01e7ce" ns3:_="" ns4:_="">
    <xsd:import namespace="f5270896-2f3d-470e-9a40-13c7e60dff09"/>
    <xsd:import namespace="31a574dd-9fbb-4d4e-9462-c95c97981e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70896-2f3d-470e-9a40-13c7e60dff0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574dd-9fbb-4d4e-9462-c95c97981e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C55DB8-D07A-40A0-9FF1-24A43E24C913}">
  <ds:schemaRefs>
    <ds:schemaRef ds:uri="http://purl.org/dc/terms/"/>
    <ds:schemaRef ds:uri="http://www.w3.org/XML/1998/namespace"/>
    <ds:schemaRef ds:uri="http://purl.org/dc/elements/1.1/"/>
    <ds:schemaRef ds:uri="f5270896-2f3d-470e-9a40-13c7e60dff09"/>
    <ds:schemaRef ds:uri="http://schemas.microsoft.com/office/2006/documentManagement/types"/>
    <ds:schemaRef ds:uri="31a574dd-9fbb-4d4e-9462-c95c97981e8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D6EB6DF-3629-4FC4-B848-926FC7B774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8D8271-C8BC-4810-AA8E-C637585E53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270896-2f3d-470e-9a40-13c7e60dff09"/>
    <ds:schemaRef ds:uri="31a574dd-9fbb-4d4e-9462-c95c97981e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43095</TotalTime>
  <Words>3037</Words>
  <Application>Microsoft Office PowerPoint</Application>
  <PresentationFormat>Širokoúhlá obrazovka</PresentationFormat>
  <Paragraphs>506</Paragraphs>
  <Slides>20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10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38" baseType="lpstr">
      <vt:lpstr>Arial</vt:lpstr>
      <vt:lpstr>Arial Black</vt:lpstr>
      <vt:lpstr>Arial CE</vt:lpstr>
      <vt:lpstr>Calibri</vt:lpstr>
      <vt:lpstr>Calibri Light</vt:lpstr>
      <vt:lpstr>Courier New</vt:lpstr>
      <vt:lpstr>Wingdings</vt:lpstr>
      <vt:lpstr>1_Vlastní návrh</vt:lpstr>
      <vt:lpstr>Vlastní návrh</vt:lpstr>
      <vt:lpstr>2_Vlastní návrh</vt:lpstr>
      <vt:lpstr>3_Vlastní návrh</vt:lpstr>
      <vt:lpstr>Motiv Office</vt:lpstr>
      <vt:lpstr>4_Vlastní návrh</vt:lpstr>
      <vt:lpstr>5_Vlastní návrh</vt:lpstr>
      <vt:lpstr>6_Vlastní návrh</vt:lpstr>
      <vt:lpstr>7_Vlastní návrh</vt:lpstr>
      <vt:lpstr>8_Vlastní návrh</vt:lpstr>
      <vt:lpstr>think-cell Slide</vt:lpstr>
      <vt:lpstr>ČEŠI A financování spotřeby</vt:lpstr>
      <vt:lpstr>Prezentace aplikace PowerPoint</vt:lpstr>
      <vt:lpstr>Prezentace aplikace PowerPoint</vt:lpstr>
      <vt:lpstr>Prezentace aplikace PowerPoint</vt:lpstr>
      <vt:lpstr>INDEX RIZIKOVÉHO ZADLUŽOVÁNÍ</vt:lpstr>
      <vt:lpstr>Prezentace aplikace PowerPoint</vt:lpstr>
      <vt:lpstr>ZKUŠENOSTI S PŮJČKAMI A ÚVĚRY</vt:lpstr>
      <vt:lpstr>PŮJČOVÁNÍ NA SPOTŘEBU</vt:lpstr>
      <vt:lpstr>ČEŠI NEJČASTĚJI ZVAŽUJÍ PŮJČKU VYŠŠÍ ČÁSTKY</vt:lpstr>
      <vt:lpstr>Prezentace aplikace PowerPoint</vt:lpstr>
      <vt:lpstr>NEJČASTĚJŠÍ POSKYTOVATELÉ PŮJČEK JSOU BANKY</vt:lpstr>
      <vt:lpstr>Prezentace aplikace PowerPoint</vt:lpstr>
      <vt:lpstr>KOLIK PŮJČEK OD KOLIKA POSKYTOVATELŮ ČEŠI MAJÍ</vt:lpstr>
      <vt:lpstr>NEDOSTATEK HOTOVOSTI JE STÁLE NEJČASTĚJŠÍM DŮVODEM PŮJČKY</vt:lpstr>
      <vt:lpstr>BEZPEČNOST PŮJČEK</vt:lpstr>
      <vt:lpstr>Prezentace aplikace PowerPoint</vt:lpstr>
      <vt:lpstr>ČEŠI BY SI NEPŮJČILI NA ZÁŽITKY A DOVOLENOU</vt:lpstr>
      <vt:lpstr>PŮJČKA NA SPLÁTKU JINÉ PŮJČKY</vt:lpstr>
      <vt:lpstr>NESCHOPNOST SPLÁCET PŮJČKY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Miroslav Paška - Ipsos</dc:creator>
  <cp:lastModifiedBy>Možná, Radana (ČBA)</cp:lastModifiedBy>
  <cp:revision>2264</cp:revision>
  <cp:lastPrinted>2022-11-25T12:27:52Z</cp:lastPrinted>
  <dcterms:created xsi:type="dcterms:W3CDTF">2012-02-21T08:44:35Z</dcterms:created>
  <dcterms:modified xsi:type="dcterms:W3CDTF">2023-11-30T08:40:13Z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0x010100C9B2D837ABE45445800B46C7B093EE79</vt:lpwstr>
  </property>
</Properties>
</file>