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18"/>
  </p:notesMasterIdLst>
  <p:sldIdLst>
    <p:sldId id="4080" r:id="rId2"/>
    <p:sldId id="4405" r:id="rId3"/>
    <p:sldId id="262" r:id="rId4"/>
    <p:sldId id="311" r:id="rId5"/>
    <p:sldId id="324" r:id="rId6"/>
    <p:sldId id="325" r:id="rId7"/>
    <p:sldId id="4406" r:id="rId8"/>
    <p:sldId id="4400" r:id="rId9"/>
    <p:sldId id="4409" r:id="rId10"/>
    <p:sldId id="4407" r:id="rId11"/>
    <p:sldId id="4401" r:id="rId12"/>
    <p:sldId id="4402" r:id="rId13"/>
    <p:sldId id="4408" r:id="rId14"/>
    <p:sldId id="4410" r:id="rId15"/>
    <p:sldId id="270" r:id="rId16"/>
    <p:sldId id="16074" r:id="rId17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5356" userDrawn="1">
          <p15:clr>
            <a:srgbClr val="A4A3A4"/>
          </p15:clr>
        </p15:guide>
        <p15:guide id="55" userDrawn="1">
          <p15:clr>
            <a:srgbClr val="A4A3A4"/>
          </p15:clr>
        </p15:guide>
        <p15:guide id="56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01141D-8111-806E-8974-B3B883799B05}" name="Burečková Hana" initials="BH" userId="S::Hana.Bureckova@burinka.cz::7a73116c-a490-4976-9f0d-a4fe311ee1bc" providerId="AD"/>
  <p188:author id="{A1DDF683-8C46-F126-A42B-80A7BA3FB718}" name="Andrea Kubisová" initials="AK" userId="S::andrea.kubisova@bisonrose.cz::b1977712-01e8-420d-9277-b0eb879383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B49"/>
    <a:srgbClr val="3C8430"/>
    <a:srgbClr val="C7BFAD"/>
    <a:srgbClr val="597751"/>
    <a:srgbClr val="67644D"/>
    <a:srgbClr val="742F1E"/>
    <a:srgbClr val="626162"/>
    <a:srgbClr val="008000"/>
    <a:srgbClr val="000000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5" autoAdjust="0"/>
    <p:restoredTop sz="95646" autoAdjust="0"/>
  </p:normalViewPr>
  <p:slideViewPr>
    <p:cSldViewPr snapToGrid="0" snapToObjects="1">
      <p:cViewPr varScale="1">
        <p:scale>
          <a:sx n="61" d="100"/>
          <a:sy n="61" d="100"/>
        </p:scale>
        <p:origin x="138" y="306"/>
      </p:cViewPr>
      <p:guideLst>
        <p:guide pos="15356"/>
        <p:guide/>
        <p:guide orient="horz" pos="432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600" dirty="0"/>
              <a:t>Počet nově uzavřených smluv</a:t>
            </a:r>
            <a:endParaRPr lang="en-US" sz="3600" dirty="0"/>
          </a:p>
        </c:rich>
      </c:tx>
      <c:layout>
        <c:manualLayout>
          <c:xMode val="edge"/>
          <c:yMode val="edge"/>
          <c:x val="0.19500868811078501"/>
          <c:y val="1.7274187991842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791691508535321"/>
          <c:y val="0.13112943559220452"/>
          <c:w val="0.82309738697806378"/>
          <c:h val="0.7436435406204144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CDF-43CB-A62D-4650DC37186A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CDF-43CB-A62D-4650DC37186A}"/>
              </c:ext>
            </c:extLst>
          </c:dPt>
          <c:dPt>
            <c:idx val="14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CDF-43CB-A62D-4650DC37186A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CDF-43CB-A62D-4650DC37186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'Vývoj trhu celku'!$B$8:$B$9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'Vývoj trhu celku'!$D$8:$D$9</c:f>
              <c:numCache>
                <c:formatCode>#,##0</c:formatCode>
                <c:ptCount val="2"/>
                <c:pt idx="0">
                  <c:v>572210</c:v>
                </c:pt>
                <c:pt idx="1">
                  <c:v>480599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DF-43CB-A62D-4650DC371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686160"/>
        <c:axId val="50663280"/>
      </c:barChart>
      <c:catAx>
        <c:axId val="5068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63280"/>
        <c:crosses val="autoZero"/>
        <c:auto val="1"/>
        <c:lblAlgn val="ctr"/>
        <c:lblOffset val="100"/>
        <c:noMultiLvlLbl val="0"/>
      </c:catAx>
      <c:valAx>
        <c:axId val="506632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2000"/>
                  <a:t>ks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0.11785878327709036"/>
              <c:y val="1.30559861119722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8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600" b="1"/>
              <a:t>Vývoj vkladového portfolia (mld. Kč)</a:t>
            </a:r>
            <a:endParaRPr lang="en-US" sz="3600" b="1"/>
          </a:p>
        </c:rich>
      </c:tx>
      <c:layout>
        <c:manualLayout>
          <c:xMode val="edge"/>
          <c:yMode val="edge"/>
          <c:x val="0.23635428383952006"/>
          <c:y val="2.3784999847991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510150572412367"/>
          <c:y val="0.13301091047543423"/>
          <c:w val="0.82309738697806378"/>
          <c:h val="0.74364354062041449"/>
        </c:manualLayout>
      </c:layout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4C23-42B1-9D7D-A016C7E4DF46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C23-42B1-9D7D-A016C7E4DF46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C23-42B1-9D7D-A016C7E4DF46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4C23-42B1-9D7D-A016C7E4DF46}"/>
              </c:ext>
            </c:extLst>
          </c:dPt>
          <c:dLbls>
            <c:dLbl>
              <c:idx val="0"/>
              <c:layout>
                <c:manualLayout>
                  <c:x val="-6.1843147317556572E-2"/>
                  <c:y val="-3.762999199251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23-42B1-9D7D-A016C7E4DF46}"/>
                </c:ext>
              </c:extLst>
            </c:dLbl>
            <c:dLbl>
              <c:idx val="1"/>
              <c:layout>
                <c:manualLayout>
                  <c:x val="-6.18431473175566E-2"/>
                  <c:y val="-5.2681988789521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23-42B1-9D7D-A016C7E4DF46}"/>
                </c:ext>
              </c:extLst>
            </c:dLbl>
            <c:dLbl>
              <c:idx val="2"/>
              <c:layout>
                <c:manualLayout>
                  <c:x val="-7.0289257091490198E-2"/>
                  <c:y val="-5.6444987988773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23-42B1-9D7D-A016C7E4DF46}"/>
                </c:ext>
              </c:extLst>
            </c:dLbl>
            <c:dLbl>
              <c:idx val="3"/>
              <c:layout>
                <c:manualLayout>
                  <c:x val="-6.7473887166845589E-2"/>
                  <c:y val="-5.0800489189895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23-42B1-9D7D-A016C7E4DF4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'Vývoj trhu celku'!$B$20:$B$23</c:f>
              <c:strCache>
                <c:ptCount val="4"/>
                <c:pt idx="0">
                  <c:v>2020/12</c:v>
                </c:pt>
                <c:pt idx="1">
                  <c:v>2021/12</c:v>
                </c:pt>
                <c:pt idx="2">
                  <c:v>2022/12</c:v>
                </c:pt>
                <c:pt idx="3">
                  <c:v>2023/12F</c:v>
                </c:pt>
              </c:strCache>
            </c:strRef>
          </c:cat>
          <c:val>
            <c:numRef>
              <c:f>'Vývoj trhu celku'!$C$20:$C$23</c:f>
              <c:numCache>
                <c:formatCode>0.0</c:formatCode>
                <c:ptCount val="4"/>
                <c:pt idx="0">
                  <c:v>366.39</c:v>
                </c:pt>
                <c:pt idx="1">
                  <c:v>369.38</c:v>
                </c:pt>
                <c:pt idx="2">
                  <c:v>335.03229900000002</c:v>
                </c:pt>
                <c:pt idx="3">
                  <c:v>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23-42B1-9D7D-A016C7E4DF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0686160"/>
        <c:axId val="50663280"/>
      </c:lineChart>
      <c:catAx>
        <c:axId val="5068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63280"/>
        <c:crosses val="autoZero"/>
        <c:auto val="1"/>
        <c:lblAlgn val="ctr"/>
        <c:lblOffset val="100"/>
        <c:noMultiLvlLbl val="0"/>
      </c:catAx>
      <c:valAx>
        <c:axId val="50663280"/>
        <c:scaling>
          <c:orientation val="minMax"/>
          <c:max val="450"/>
          <c:min val="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86160"/>
        <c:crosses val="autoZero"/>
        <c:crossBetween val="between"/>
        <c:majorUnit val="50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200"/>
              <a:t>Celkový počet aktivních smluv</a:t>
            </a:r>
            <a:endParaRPr lang="en-US" sz="3200"/>
          </a:p>
        </c:rich>
      </c:tx>
      <c:layout>
        <c:manualLayout>
          <c:xMode val="edge"/>
          <c:yMode val="edge"/>
          <c:x val="0.22371866548136179"/>
          <c:y val="2.50029671058138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791691508535321"/>
          <c:y val="0.13112943559220452"/>
          <c:w val="0.82309738697806378"/>
          <c:h val="0.7436435406204144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BF3-4605-8FCF-179AD2CA8134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BF3-4605-8FCF-179AD2CA8134}"/>
              </c:ext>
            </c:extLst>
          </c:dPt>
          <c:dPt>
            <c:idx val="14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BF3-4605-8FCF-179AD2CA8134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BF3-4605-8FCF-179AD2CA813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'Vývoj trhu celku'!$B$13:$B$14</c:f>
              <c:strCache>
                <c:ptCount val="2"/>
                <c:pt idx="0">
                  <c:v>2022/12</c:v>
                </c:pt>
                <c:pt idx="1">
                  <c:v>2023/12F</c:v>
                </c:pt>
              </c:strCache>
            </c:strRef>
          </c:cat>
          <c:val>
            <c:numRef>
              <c:f>'Vývoj trhu celku'!$C$13:$C$14</c:f>
              <c:numCache>
                <c:formatCode>#,##0</c:formatCode>
                <c:ptCount val="2"/>
                <c:pt idx="0">
                  <c:v>3152006</c:v>
                </c:pt>
                <c:pt idx="1">
                  <c:v>2900000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F3-4605-8FCF-179AD2CA8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686160"/>
        <c:axId val="50663280"/>
      </c:barChart>
      <c:catAx>
        <c:axId val="5068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63280"/>
        <c:crosses val="autoZero"/>
        <c:auto val="1"/>
        <c:lblAlgn val="ctr"/>
        <c:lblOffset val="100"/>
        <c:noMultiLvlLbl val="0"/>
      </c:catAx>
      <c:valAx>
        <c:axId val="506632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2000"/>
                  <a:t>ks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0.11785878327709036"/>
              <c:y val="1.30559861119722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8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200"/>
              <a:t>Objem úvěrů (mld. Kč) </a:t>
            </a:r>
            <a:endParaRPr lang="en-US" sz="3200"/>
          </a:p>
        </c:rich>
      </c:tx>
      <c:layout>
        <c:manualLayout>
          <c:xMode val="edge"/>
          <c:yMode val="edge"/>
          <c:x val="0.36515841769778778"/>
          <c:y val="1.802083333333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791691508535321"/>
          <c:y val="0.13112943559220452"/>
          <c:w val="0.82309738697806378"/>
          <c:h val="0.74364354062041449"/>
        </c:manualLayout>
      </c:layout>
      <c:barChart>
        <c:barDir val="col"/>
        <c:grouping val="clustered"/>
        <c:varyColors val="0"/>
        <c:ser>
          <c:idx val="0"/>
          <c:order val="0"/>
          <c:tx>
            <c:v>Objem (mld. Kč)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20E-4C8B-A1F9-1C87C7F6695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20E-4C8B-A1F9-1C87C7F6695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20E-4C8B-A1F9-1C87C7F6695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20E-4C8B-A1F9-1C87C7F669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'Vývoj trhu celku'!$B$3:$B$4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'Vývoj trhu celku'!$C$3:$C$4</c:f>
              <c:numCache>
                <c:formatCode>#\ ##0.0</c:formatCode>
                <c:ptCount val="2"/>
                <c:pt idx="0">
                  <c:v>56.712000000000003</c:v>
                </c:pt>
                <c:pt idx="1">
                  <c:v>35.4818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0E-4C8B-A1F9-1C87C7F66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686160"/>
        <c:axId val="50663280"/>
      </c:barChart>
      <c:catAx>
        <c:axId val="5068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63280"/>
        <c:crosses val="autoZero"/>
        <c:auto val="1"/>
        <c:lblAlgn val="ctr"/>
        <c:lblOffset val="100"/>
        <c:noMultiLvlLbl val="0"/>
      </c:catAx>
      <c:valAx>
        <c:axId val="5066328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8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600"/>
              <a:t>Objem nezajištěných úvěrů (mld. Kč) </a:t>
            </a:r>
            <a:endParaRPr lang="en-US" sz="3600"/>
          </a:p>
        </c:rich>
      </c:tx>
      <c:layout>
        <c:manualLayout>
          <c:xMode val="edge"/>
          <c:yMode val="edge"/>
          <c:x val="0.24611079865016872"/>
          <c:y val="2.3228966457932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791691508535321"/>
          <c:y val="0.13112943559220452"/>
          <c:w val="0.82309738697806378"/>
          <c:h val="0.7436435406204144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44A-44B0-BADD-95AF3D440C8D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44A-44B0-BADD-95AF3D440C8D}"/>
              </c:ext>
            </c:extLst>
          </c:dPt>
          <c:dPt>
            <c:idx val="14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44A-44B0-BADD-95AF3D440C8D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44A-44B0-BADD-95AF3D440C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'Vývoj trhu celku'!$B$3:$B$4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'Vývoj trhu celku'!$E$3:$E$4</c:f>
              <c:numCache>
                <c:formatCode>0.0</c:formatCode>
                <c:ptCount val="2"/>
                <c:pt idx="0">
                  <c:v>19.7651</c:v>
                </c:pt>
                <c:pt idx="1">
                  <c:v>20.059200000000001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4A-44B0-BADD-95AF3D440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686160"/>
        <c:axId val="50663280"/>
      </c:barChart>
      <c:catAx>
        <c:axId val="5068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63280"/>
        <c:crosses val="autoZero"/>
        <c:auto val="1"/>
        <c:lblAlgn val="ctr"/>
        <c:lblOffset val="100"/>
        <c:noMultiLvlLbl val="0"/>
      </c:catAx>
      <c:valAx>
        <c:axId val="506632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8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200"/>
              <a:t>Počet úvěrů </a:t>
            </a:r>
            <a:endParaRPr lang="en-US" sz="3200"/>
          </a:p>
        </c:rich>
      </c:tx>
      <c:layout>
        <c:manualLayout>
          <c:xMode val="edge"/>
          <c:yMode val="edge"/>
          <c:x val="0.38003937007874017"/>
          <c:y val="2.3228853150112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791691508535321"/>
          <c:y val="0.13112943559220452"/>
          <c:w val="0.82309738697806378"/>
          <c:h val="0.7436435406204144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BAA-4317-9EEE-45379EA748B8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BAA-4317-9EEE-45379EA748B8}"/>
              </c:ext>
            </c:extLst>
          </c:dPt>
          <c:dPt>
            <c:idx val="14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0BAA-4317-9EEE-45379EA748B8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0BAA-4317-9EEE-45379EA748B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'Vývoj trhu celku'!$B$3:$B$4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'Vývoj trhu celku'!$D$3:$D$4</c:f>
              <c:numCache>
                <c:formatCode>#,##0</c:formatCode>
                <c:ptCount val="2"/>
                <c:pt idx="0">
                  <c:v>52237</c:v>
                </c:pt>
                <c:pt idx="1">
                  <c:v>44515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AA-4317-9EEE-45379EA74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686160"/>
        <c:axId val="50663280"/>
      </c:barChart>
      <c:catAx>
        <c:axId val="5068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63280"/>
        <c:crosses val="autoZero"/>
        <c:auto val="1"/>
        <c:lblAlgn val="ctr"/>
        <c:lblOffset val="100"/>
        <c:noMultiLvlLbl val="0"/>
      </c:catAx>
      <c:valAx>
        <c:axId val="506632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ks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11785878327709036"/>
              <c:y val="1.30559861119722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8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600" b="1" dirty="0">
                <a:solidFill>
                  <a:srgbClr val="506B49"/>
                </a:solidFill>
              </a:rPr>
              <a:t>Vývoj úvěrového portfolia (mld. Kč)</a:t>
            </a:r>
            <a:endParaRPr lang="en-US" sz="3600" b="1" dirty="0">
              <a:solidFill>
                <a:srgbClr val="506B49"/>
              </a:solidFill>
            </a:endParaRPr>
          </a:p>
        </c:rich>
      </c:tx>
      <c:layout>
        <c:manualLayout>
          <c:xMode val="edge"/>
          <c:yMode val="edge"/>
          <c:x val="0.17388977699974215"/>
          <c:y val="4.72569947620667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791690101237345"/>
          <c:y val="0.141042648479349"/>
          <c:w val="0.82309738697806378"/>
          <c:h val="0.74364354062041449"/>
        </c:manualLayout>
      </c:layout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2BA-4459-9A9E-C62B5D194E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2BA-4459-9A9E-C62B5D194EBC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92BA-4459-9A9E-C62B5D194EBC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2BA-4459-9A9E-C62B5D194EBC}"/>
              </c:ext>
            </c:extLst>
          </c:dPt>
          <c:dLbls>
            <c:dLbl>
              <c:idx val="0"/>
              <c:layout>
                <c:manualLayout>
                  <c:x val="-5.5781308586426721E-2"/>
                  <c:y val="-8.9219330855018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BA-4459-9A9E-C62B5D194EBC}"/>
                </c:ext>
              </c:extLst>
            </c:dLbl>
            <c:dLbl>
              <c:idx val="1"/>
              <c:layout>
                <c:manualLayout>
                  <c:x val="-5.5781308586426694E-2"/>
                  <c:y val="-8.9219330855018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BA-4459-9A9E-C62B5D194EBC}"/>
                </c:ext>
              </c:extLst>
            </c:dLbl>
            <c:dLbl>
              <c:idx val="2"/>
              <c:layout>
                <c:manualLayout>
                  <c:x val="-6.4709880014998125E-2"/>
                  <c:y val="-7.4349442379182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BA-4459-9A9E-C62B5D194EBC}"/>
                </c:ext>
              </c:extLst>
            </c:dLbl>
            <c:dLbl>
              <c:idx val="3"/>
              <c:layout>
                <c:manualLayout>
                  <c:x val="-5.5781308586426694E-2"/>
                  <c:y val="-7.4349442379182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BA-4459-9A9E-C62B5D194EB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'Vývoj trhu celku'!$B$42:$B$45</c:f>
              <c:strCache>
                <c:ptCount val="4"/>
                <c:pt idx="0">
                  <c:v>2020/12</c:v>
                </c:pt>
                <c:pt idx="1">
                  <c:v>2021/12</c:v>
                </c:pt>
                <c:pt idx="2">
                  <c:v>2022/12</c:v>
                </c:pt>
                <c:pt idx="3">
                  <c:v>2023/12F</c:v>
                </c:pt>
              </c:strCache>
            </c:strRef>
          </c:cat>
          <c:val>
            <c:numRef>
              <c:f>'Vývoj trhu celku'!$C$42:$C$45</c:f>
              <c:numCache>
                <c:formatCode>0.0</c:formatCode>
                <c:ptCount val="4"/>
                <c:pt idx="0">
                  <c:v>309</c:v>
                </c:pt>
                <c:pt idx="1">
                  <c:v>335.57</c:v>
                </c:pt>
                <c:pt idx="2">
                  <c:v>358.94319200000001</c:v>
                </c:pt>
                <c:pt idx="3">
                  <c:v>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2BA-4459-9A9E-C62B5D194E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0686160"/>
        <c:axId val="50663280"/>
      </c:lineChart>
      <c:catAx>
        <c:axId val="5068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63280"/>
        <c:crosses val="autoZero"/>
        <c:auto val="1"/>
        <c:lblAlgn val="ctr"/>
        <c:lblOffset val="100"/>
        <c:noMultiLvlLbl val="0"/>
      </c:catAx>
      <c:valAx>
        <c:axId val="50663280"/>
        <c:scaling>
          <c:orientation val="minMax"/>
          <c:max val="450"/>
          <c:min val="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86160"/>
        <c:crosses val="autoZero"/>
        <c:crossBetween val="between"/>
        <c:majorUnit val="50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39349827867583"/>
          <c:y val="0.16048352446161385"/>
          <c:w val="0.82309738697806378"/>
          <c:h val="0.74364354062041449"/>
        </c:manualLayout>
      </c:layout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0B1-4933-BA1E-E8CB35DAC6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0B1-4933-BA1E-E8CB35DAC64B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30B1-4933-BA1E-E8CB35DAC64B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0B1-4933-BA1E-E8CB35DAC64B}"/>
              </c:ext>
            </c:extLst>
          </c:dPt>
          <c:dLbls>
            <c:dLbl>
              <c:idx val="0"/>
              <c:layout>
                <c:manualLayout>
                  <c:x val="-5.6311625192085484E-2"/>
                  <c:y val="-3.7078902639657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B1-4933-BA1E-E8CB35DAC64B}"/>
                </c:ext>
              </c:extLst>
            </c:dLbl>
            <c:dLbl>
              <c:idx val="1"/>
              <c:layout>
                <c:manualLayout>
                  <c:x val="-6.1152774965156587E-2"/>
                  <c:y val="-6.1798171066096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B1-4933-BA1E-E8CB35DAC64B}"/>
                </c:ext>
              </c:extLst>
            </c:dLbl>
            <c:dLbl>
              <c:idx val="2"/>
              <c:layout>
                <c:manualLayout>
                  <c:x val="-6.2544605524914615E-2"/>
                  <c:y val="-7.1067896726010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B1-4933-BA1E-E8CB35DAC64B}"/>
                </c:ext>
              </c:extLst>
            </c:dLbl>
            <c:dLbl>
              <c:idx val="3"/>
              <c:layout>
                <c:manualLayout>
                  <c:x val="-6.3754892968182389E-2"/>
                  <c:y val="-6.6433033896053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B1-4933-BA1E-E8CB35DAC64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'Vývoj trhu celku'!$B$32:$B$35</c:f>
              <c:strCache>
                <c:ptCount val="4"/>
                <c:pt idx="0">
                  <c:v>2020/12</c:v>
                </c:pt>
                <c:pt idx="1">
                  <c:v>2021/12</c:v>
                </c:pt>
                <c:pt idx="2">
                  <c:v>2022/12</c:v>
                </c:pt>
                <c:pt idx="3">
                  <c:v>2023/12F</c:v>
                </c:pt>
              </c:strCache>
            </c:strRef>
          </c:cat>
          <c:val>
            <c:numRef>
              <c:f>'Vývoj trhu celku'!$C$32:$C$35</c:f>
              <c:numCache>
                <c:formatCode>0%</c:formatCode>
                <c:ptCount val="4"/>
                <c:pt idx="0">
                  <c:v>0.84330000000000005</c:v>
                </c:pt>
                <c:pt idx="1">
                  <c:v>0.90849999999999997</c:v>
                </c:pt>
                <c:pt idx="2">
                  <c:v>1.0713689189710032</c:v>
                </c:pt>
                <c:pt idx="3">
                  <c:v>1.173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B1-4933-BA1E-E8CB35DAC6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0686160"/>
        <c:axId val="50663280"/>
      </c:lineChart>
      <c:catAx>
        <c:axId val="5068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63280"/>
        <c:crosses val="autoZero"/>
        <c:auto val="1"/>
        <c:lblAlgn val="ctr"/>
        <c:lblOffset val="100"/>
        <c:noMultiLvlLbl val="0"/>
      </c:catAx>
      <c:valAx>
        <c:axId val="50663280"/>
        <c:scaling>
          <c:orientation val="minMax"/>
          <c:max val="1.6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5068616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91691508535321"/>
          <c:y val="0.13112943559220452"/>
          <c:w val="0.82309738697806378"/>
          <c:h val="0.7436435406204144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85B-4B88-8E04-EB567EEF8693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85B-4B88-8E04-EB567EEF8693}"/>
              </c:ext>
            </c:extLst>
          </c:dPt>
          <c:dPt>
            <c:idx val="14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85B-4B88-8E04-EB567EEF8693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85B-4B88-8E04-EB567EEF8693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85B-4B88-8E04-EB567EEF8693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85B-4B88-8E04-EB567EEF869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'Vývoj trhu celku'!$B$29:$B$30</c:f>
              <c:strCache>
                <c:ptCount val="2"/>
                <c:pt idx="0">
                  <c:v>2022/12</c:v>
                </c:pt>
                <c:pt idx="1">
                  <c:v>2023/12F</c:v>
                </c:pt>
              </c:strCache>
            </c:strRef>
          </c:cat>
          <c:val>
            <c:numRef>
              <c:f>'Vývoj trhu celku'!$C$29:$C$30</c:f>
              <c:numCache>
                <c:formatCode>0%</c:formatCode>
                <c:ptCount val="2"/>
                <c:pt idx="0">
                  <c:v>1.0713999999999999</c:v>
                </c:pt>
                <c:pt idx="1">
                  <c:v>1.173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5B-4B88-8E04-EB567EEF8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686160"/>
        <c:axId val="50663280"/>
      </c:barChart>
      <c:catAx>
        <c:axId val="5068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63280"/>
        <c:crosses val="autoZero"/>
        <c:auto val="1"/>
        <c:lblAlgn val="ctr"/>
        <c:lblOffset val="100"/>
        <c:noMultiLvlLbl val="0"/>
      </c:catAx>
      <c:valAx>
        <c:axId val="506632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8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12380-9433-4178-A4BB-998ABE20010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10C8634-4419-404F-8574-411C2CD03D4A}">
      <dgm:prSet phldrT="[Text]" custT="1"/>
      <dgm:spPr>
        <a:xfrm>
          <a:off x="3307" y="1191701"/>
          <a:ext cx="1803294" cy="1817122"/>
        </a:xfrm>
        <a:prstGeom prst="ellipse">
          <a:avLst/>
        </a:prstGeom>
        <a:solidFill>
          <a:srgbClr val="506B4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32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VÝHODNÝ ÚVĚR</a:t>
          </a:r>
        </a:p>
        <a:p>
          <a:pPr>
            <a:buNone/>
          </a:pPr>
          <a:r>
            <a:rPr lang="cs-CZ" sz="3200" b="1" dirty="0">
              <a:solidFill>
                <a:srgbClr val="C7BFA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cca 4 %</a:t>
          </a:r>
        </a:p>
        <a:p>
          <a:pPr>
            <a:buNone/>
          </a:pPr>
          <a:r>
            <a:rPr lang="cs-CZ" sz="3200" b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pokryje</a:t>
          </a:r>
          <a:r>
            <a:rPr lang="cs-CZ" sz="32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pPr>
            <a:buNone/>
          </a:pPr>
          <a:r>
            <a:rPr lang="cs-CZ" sz="32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628 110 Kč</a:t>
          </a:r>
        </a:p>
        <a:p>
          <a:pPr>
            <a:buNone/>
          </a:pPr>
          <a:r>
            <a:rPr lang="cs-CZ" sz="3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 rekonstrukci</a:t>
          </a:r>
        </a:p>
      </dgm:t>
    </dgm:pt>
    <dgm:pt modelId="{32D8F2F9-A957-425F-8E9F-E596CC375E7B}" type="parTrans" cxnId="{FF04BFFA-FE62-467B-A58B-E66D3B1D147B}">
      <dgm:prSet/>
      <dgm:spPr/>
      <dgm:t>
        <a:bodyPr/>
        <a:lstStyle/>
        <a:p>
          <a:endParaRPr lang="cs-CZ"/>
        </a:p>
      </dgm:t>
    </dgm:pt>
    <dgm:pt modelId="{F50D7B0C-796B-42B1-A299-91EB267D62C8}" type="sibTrans" cxnId="{FF04BFFA-FE62-467B-A58B-E66D3B1D147B}">
      <dgm:prSet/>
      <dgm:spPr>
        <a:xfrm>
          <a:off x="1927335" y="1669072"/>
          <a:ext cx="862379" cy="862379"/>
        </a:xfrm>
        <a:prstGeom prst="mathPlus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cs-CZ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35DCA9B3-D249-48D2-A511-75E27D6F88BE}">
      <dgm:prSet phldrT="[Text]" custT="1"/>
      <dgm:spPr>
        <a:xfrm>
          <a:off x="2910447" y="1207633"/>
          <a:ext cx="1786701" cy="1769022"/>
        </a:xfrm>
        <a:prstGeom prst="ellipse">
          <a:avLst/>
        </a:prstGeom>
        <a:solidFill>
          <a:srgbClr val="506B4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32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KOMERČNÍ ÚVĚR</a:t>
          </a:r>
        </a:p>
        <a:p>
          <a:pPr>
            <a:buNone/>
          </a:pPr>
          <a:r>
            <a:rPr lang="cs-CZ" sz="3200" b="1" dirty="0">
              <a:solidFill>
                <a:srgbClr val="C7BFA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cca 7 %</a:t>
          </a:r>
        </a:p>
        <a:p>
          <a:pPr>
            <a:buNone/>
          </a:pPr>
          <a:r>
            <a:rPr lang="cs-CZ" sz="3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pokryje</a:t>
          </a:r>
        </a:p>
        <a:p>
          <a:pPr>
            <a:buNone/>
          </a:pPr>
          <a:r>
            <a:rPr lang="cs-CZ" sz="32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400 000 Kč</a:t>
          </a:r>
        </a:p>
        <a:p>
          <a:pPr>
            <a:buNone/>
          </a:pPr>
          <a:r>
            <a:rPr lang="cs-CZ" sz="3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 koupelnu a kuchyň</a:t>
          </a:r>
        </a:p>
      </dgm:t>
    </dgm:pt>
    <dgm:pt modelId="{DCCAAEFE-F90B-41AA-A04E-638995B4D56D}" type="parTrans" cxnId="{2078D108-057E-45A4-B9C4-6525C74D5D7D}">
      <dgm:prSet/>
      <dgm:spPr/>
      <dgm:t>
        <a:bodyPr/>
        <a:lstStyle/>
        <a:p>
          <a:endParaRPr lang="cs-CZ"/>
        </a:p>
      </dgm:t>
    </dgm:pt>
    <dgm:pt modelId="{E985EBF6-661C-454C-9D0E-053CC71D16E1}" type="sibTrans" cxnId="{2078D108-057E-45A4-B9C4-6525C74D5D7D}">
      <dgm:prSet/>
      <dgm:spPr>
        <a:xfrm>
          <a:off x="4817881" y="1669072"/>
          <a:ext cx="862379" cy="862379"/>
        </a:xfrm>
        <a:prstGeom prst="mathEqual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cs-CZ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EDA07A32-668D-4310-BD0D-887DE0613389}">
      <dgm:prSet phldrT="[Text]" custT="1"/>
      <dgm:spPr>
        <a:xfrm>
          <a:off x="5800994" y="1056181"/>
          <a:ext cx="2084534" cy="2088162"/>
        </a:xfrm>
        <a:prstGeom prst="ellipse">
          <a:avLst/>
        </a:prstGeom>
        <a:solidFill>
          <a:srgbClr val="506B4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32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ROČNÍ VÝDAJE NA </a:t>
          </a:r>
        </a:p>
        <a:p>
          <a:pPr>
            <a:buNone/>
          </a:pPr>
          <a:r>
            <a:rPr lang="cs-CZ" sz="32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SPLÁTKU ÚVĚRU</a:t>
          </a:r>
        </a:p>
        <a:p>
          <a:pPr>
            <a:buNone/>
          </a:pPr>
          <a:r>
            <a:rPr lang="cs-CZ" sz="3200" b="1" dirty="0">
              <a:solidFill>
                <a:srgbClr val="C7BFA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83 388 Kč</a:t>
          </a:r>
        </a:p>
      </dgm:t>
    </dgm:pt>
    <dgm:pt modelId="{77A68E45-E664-45C9-85E8-5FBA728B904F}" type="parTrans" cxnId="{38919DCA-A9D2-4995-B9AA-0694BC118C0A}">
      <dgm:prSet/>
      <dgm:spPr/>
      <dgm:t>
        <a:bodyPr/>
        <a:lstStyle/>
        <a:p>
          <a:endParaRPr lang="cs-CZ"/>
        </a:p>
      </dgm:t>
    </dgm:pt>
    <dgm:pt modelId="{45629871-7CFB-41A7-9665-91F15C5FFD05}" type="sibTrans" cxnId="{38919DCA-A9D2-4995-B9AA-0694BC118C0A}">
      <dgm:prSet/>
      <dgm:spPr/>
      <dgm:t>
        <a:bodyPr/>
        <a:lstStyle/>
        <a:p>
          <a:endParaRPr lang="cs-CZ"/>
        </a:p>
      </dgm:t>
    </dgm:pt>
    <dgm:pt modelId="{0E436809-036F-4317-BD5D-9225A2BFF59F}" type="pres">
      <dgm:prSet presAssocID="{2BB12380-9433-4178-A4BB-998ABE20010E}" presName="linearFlow" presStyleCnt="0">
        <dgm:presLayoutVars>
          <dgm:dir/>
          <dgm:resizeHandles val="exact"/>
        </dgm:presLayoutVars>
      </dgm:prSet>
      <dgm:spPr/>
    </dgm:pt>
    <dgm:pt modelId="{C33097D6-0EA7-4C81-92C5-B39A5B29D453}" type="pres">
      <dgm:prSet presAssocID="{810C8634-4419-404F-8574-411C2CD03D4A}" presName="node" presStyleLbl="node1" presStyleIdx="0" presStyleCnt="3" custScaleX="159312" custScaleY="144829" custLinFactNeighborX="-2740" custLinFactNeighborY="-839">
        <dgm:presLayoutVars>
          <dgm:bulletEnabled val="1"/>
        </dgm:presLayoutVars>
      </dgm:prSet>
      <dgm:spPr/>
    </dgm:pt>
    <dgm:pt modelId="{AD735EEA-0033-4DAA-8E16-737604E8F58E}" type="pres">
      <dgm:prSet presAssocID="{F50D7B0C-796B-42B1-A299-91EB267D62C8}" presName="spacerL" presStyleCnt="0"/>
      <dgm:spPr/>
    </dgm:pt>
    <dgm:pt modelId="{6829BE3D-6380-4DC3-AC0E-4BD8E11A1354}" type="pres">
      <dgm:prSet presAssocID="{F50D7B0C-796B-42B1-A299-91EB267D62C8}" presName="sibTrans" presStyleLbl="sibTrans2D1" presStyleIdx="0" presStyleCnt="2"/>
      <dgm:spPr/>
    </dgm:pt>
    <dgm:pt modelId="{19100466-128F-4412-96AA-BA7B8BB0E7A9}" type="pres">
      <dgm:prSet presAssocID="{F50D7B0C-796B-42B1-A299-91EB267D62C8}" presName="spacerR" presStyleCnt="0"/>
      <dgm:spPr/>
    </dgm:pt>
    <dgm:pt modelId="{A700B6A7-2C3A-47A3-8CD0-E6C564781474}" type="pres">
      <dgm:prSet presAssocID="{35DCA9B3-D249-48D2-A511-75E27D6F88BE}" presName="node" presStyleLbl="node1" presStyleIdx="1" presStyleCnt="3" custScaleX="155090" custScaleY="142892" custLinFactNeighborY="-546">
        <dgm:presLayoutVars>
          <dgm:bulletEnabled val="1"/>
        </dgm:presLayoutVars>
      </dgm:prSet>
      <dgm:spPr/>
    </dgm:pt>
    <dgm:pt modelId="{01872301-C691-46C9-BCBD-A710B22F9617}" type="pres">
      <dgm:prSet presAssocID="{E985EBF6-661C-454C-9D0E-053CC71D16E1}" presName="spacerL" presStyleCnt="0"/>
      <dgm:spPr/>
    </dgm:pt>
    <dgm:pt modelId="{DA3D8B32-4CC7-4EB6-A3B8-58220228EE20}" type="pres">
      <dgm:prSet presAssocID="{E985EBF6-661C-454C-9D0E-053CC71D16E1}" presName="sibTrans" presStyleLbl="sibTrans2D1" presStyleIdx="1" presStyleCnt="2"/>
      <dgm:spPr/>
    </dgm:pt>
    <dgm:pt modelId="{20A8A3CA-2F6C-48D7-BC19-C53261001912}" type="pres">
      <dgm:prSet presAssocID="{E985EBF6-661C-454C-9D0E-053CC71D16E1}" presName="spacerR" presStyleCnt="0"/>
      <dgm:spPr/>
    </dgm:pt>
    <dgm:pt modelId="{F9C683CE-D1BA-4CED-B037-F45DBE2B484C}" type="pres">
      <dgm:prSet presAssocID="{EDA07A32-668D-4310-BD0D-887DE0613389}" presName="node" presStyleLbl="node1" presStyleIdx="2" presStyleCnt="3" custScaleX="151803" custScaleY="146826">
        <dgm:presLayoutVars>
          <dgm:bulletEnabled val="1"/>
        </dgm:presLayoutVars>
      </dgm:prSet>
      <dgm:spPr/>
    </dgm:pt>
  </dgm:ptLst>
  <dgm:cxnLst>
    <dgm:cxn modelId="{2078D108-057E-45A4-B9C4-6525C74D5D7D}" srcId="{2BB12380-9433-4178-A4BB-998ABE20010E}" destId="{35DCA9B3-D249-48D2-A511-75E27D6F88BE}" srcOrd="1" destOrd="0" parTransId="{DCCAAEFE-F90B-41AA-A04E-638995B4D56D}" sibTransId="{E985EBF6-661C-454C-9D0E-053CC71D16E1}"/>
    <dgm:cxn modelId="{2142E40A-844A-43E9-A474-6B59E17C15EE}" type="presOf" srcId="{35DCA9B3-D249-48D2-A511-75E27D6F88BE}" destId="{A700B6A7-2C3A-47A3-8CD0-E6C564781474}" srcOrd="0" destOrd="0" presId="urn:microsoft.com/office/officeart/2005/8/layout/equation1"/>
    <dgm:cxn modelId="{38919DCA-A9D2-4995-B9AA-0694BC118C0A}" srcId="{2BB12380-9433-4178-A4BB-998ABE20010E}" destId="{EDA07A32-668D-4310-BD0D-887DE0613389}" srcOrd="2" destOrd="0" parTransId="{77A68E45-E664-45C9-85E8-5FBA728B904F}" sibTransId="{45629871-7CFB-41A7-9665-91F15C5FFD05}"/>
    <dgm:cxn modelId="{C02766CF-DAF8-4D0E-94C4-665DB8FE24B5}" type="presOf" srcId="{810C8634-4419-404F-8574-411C2CD03D4A}" destId="{C33097D6-0EA7-4C81-92C5-B39A5B29D453}" srcOrd="0" destOrd="0" presId="urn:microsoft.com/office/officeart/2005/8/layout/equation1"/>
    <dgm:cxn modelId="{9472E4D3-8816-4F22-BB38-E75E247D93A4}" type="presOf" srcId="{2BB12380-9433-4178-A4BB-998ABE20010E}" destId="{0E436809-036F-4317-BD5D-9225A2BFF59F}" srcOrd="0" destOrd="0" presId="urn:microsoft.com/office/officeart/2005/8/layout/equation1"/>
    <dgm:cxn modelId="{EDCF03EB-6C90-498F-874E-C738177182E0}" type="presOf" srcId="{E985EBF6-661C-454C-9D0E-053CC71D16E1}" destId="{DA3D8B32-4CC7-4EB6-A3B8-58220228EE20}" srcOrd="0" destOrd="0" presId="urn:microsoft.com/office/officeart/2005/8/layout/equation1"/>
    <dgm:cxn modelId="{4EEE28F6-A9B0-48EE-B402-723D072EF68C}" type="presOf" srcId="{EDA07A32-668D-4310-BD0D-887DE0613389}" destId="{F9C683CE-D1BA-4CED-B037-F45DBE2B484C}" srcOrd="0" destOrd="0" presId="urn:microsoft.com/office/officeart/2005/8/layout/equation1"/>
    <dgm:cxn modelId="{50DD7FFA-DFE5-44BB-ABA3-7BEB056B25C2}" type="presOf" srcId="{F50D7B0C-796B-42B1-A299-91EB267D62C8}" destId="{6829BE3D-6380-4DC3-AC0E-4BD8E11A1354}" srcOrd="0" destOrd="0" presId="urn:microsoft.com/office/officeart/2005/8/layout/equation1"/>
    <dgm:cxn modelId="{FF04BFFA-FE62-467B-A58B-E66D3B1D147B}" srcId="{2BB12380-9433-4178-A4BB-998ABE20010E}" destId="{810C8634-4419-404F-8574-411C2CD03D4A}" srcOrd="0" destOrd="0" parTransId="{32D8F2F9-A957-425F-8E9F-E596CC375E7B}" sibTransId="{F50D7B0C-796B-42B1-A299-91EB267D62C8}"/>
    <dgm:cxn modelId="{60AB05E6-70E6-4429-B9C4-08945ECFB14F}" type="presParOf" srcId="{0E436809-036F-4317-BD5D-9225A2BFF59F}" destId="{C33097D6-0EA7-4C81-92C5-B39A5B29D453}" srcOrd="0" destOrd="0" presId="urn:microsoft.com/office/officeart/2005/8/layout/equation1"/>
    <dgm:cxn modelId="{E9C716F3-5EE4-4CD2-9F8F-19113225F7FD}" type="presParOf" srcId="{0E436809-036F-4317-BD5D-9225A2BFF59F}" destId="{AD735EEA-0033-4DAA-8E16-737604E8F58E}" srcOrd="1" destOrd="0" presId="urn:microsoft.com/office/officeart/2005/8/layout/equation1"/>
    <dgm:cxn modelId="{350B6830-775B-450F-AE47-8E8308450363}" type="presParOf" srcId="{0E436809-036F-4317-BD5D-9225A2BFF59F}" destId="{6829BE3D-6380-4DC3-AC0E-4BD8E11A1354}" srcOrd="2" destOrd="0" presId="urn:microsoft.com/office/officeart/2005/8/layout/equation1"/>
    <dgm:cxn modelId="{8F042CA0-A687-4355-9D7A-81388A6AFC4E}" type="presParOf" srcId="{0E436809-036F-4317-BD5D-9225A2BFF59F}" destId="{19100466-128F-4412-96AA-BA7B8BB0E7A9}" srcOrd="3" destOrd="0" presId="urn:microsoft.com/office/officeart/2005/8/layout/equation1"/>
    <dgm:cxn modelId="{8354766D-86B7-4DF1-82CC-DA3DD6D1297E}" type="presParOf" srcId="{0E436809-036F-4317-BD5D-9225A2BFF59F}" destId="{A700B6A7-2C3A-47A3-8CD0-E6C564781474}" srcOrd="4" destOrd="0" presId="urn:microsoft.com/office/officeart/2005/8/layout/equation1"/>
    <dgm:cxn modelId="{DDEB4895-882D-4369-84BB-D91633F325D3}" type="presParOf" srcId="{0E436809-036F-4317-BD5D-9225A2BFF59F}" destId="{01872301-C691-46C9-BCBD-A710B22F9617}" srcOrd="5" destOrd="0" presId="urn:microsoft.com/office/officeart/2005/8/layout/equation1"/>
    <dgm:cxn modelId="{5E6D7439-0693-40FE-AC74-AAB4782B4376}" type="presParOf" srcId="{0E436809-036F-4317-BD5D-9225A2BFF59F}" destId="{DA3D8B32-4CC7-4EB6-A3B8-58220228EE20}" srcOrd="6" destOrd="0" presId="urn:microsoft.com/office/officeart/2005/8/layout/equation1"/>
    <dgm:cxn modelId="{23C959CB-6B35-42ED-9000-E3F23859AE30}" type="presParOf" srcId="{0E436809-036F-4317-BD5D-9225A2BFF59F}" destId="{20A8A3CA-2F6C-48D7-BC19-C53261001912}" srcOrd="7" destOrd="0" presId="urn:microsoft.com/office/officeart/2005/8/layout/equation1"/>
    <dgm:cxn modelId="{D7043A42-3F14-458F-977E-0237235C3444}" type="presParOf" srcId="{0E436809-036F-4317-BD5D-9225A2BFF59F}" destId="{F9C683CE-D1BA-4CED-B037-F45DBE2B484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097D6-0EA7-4C81-92C5-B39A5B29D453}">
      <dsp:nvSpPr>
        <dsp:cNvPr id="0" name=""/>
        <dsp:cNvSpPr/>
      </dsp:nvSpPr>
      <dsp:spPr>
        <a:xfrm>
          <a:off x="0" y="1119354"/>
          <a:ext cx="5447871" cy="4952607"/>
        </a:xfrm>
        <a:prstGeom prst="ellipse">
          <a:avLst/>
        </a:prstGeom>
        <a:solidFill>
          <a:srgbClr val="506B4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VÝHODNÝ ÚVĚR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C7BFA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cca 4 %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pokryje</a:t>
          </a:r>
          <a:r>
            <a:rPr lang="cs-CZ" sz="3200" b="1" kern="1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628 110 Kč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 rekonstrukci</a:t>
          </a:r>
        </a:p>
      </dsp:txBody>
      <dsp:txXfrm>
        <a:off x="797822" y="1844647"/>
        <a:ext cx="3852227" cy="3502021"/>
      </dsp:txXfrm>
    </dsp:sp>
    <dsp:sp modelId="{6829BE3D-6380-4DC3-AC0E-4BD8E11A1354}">
      <dsp:nvSpPr>
        <dsp:cNvPr id="0" name=""/>
        <dsp:cNvSpPr/>
      </dsp:nvSpPr>
      <dsp:spPr>
        <a:xfrm>
          <a:off x="5731187" y="2632658"/>
          <a:ext cx="1983381" cy="1983381"/>
        </a:xfrm>
        <a:prstGeom prst="mathPlus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000" kern="120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5994084" y="3391103"/>
        <a:ext cx="1457587" cy="466491"/>
      </dsp:txXfrm>
    </dsp:sp>
    <dsp:sp modelId="{A700B6A7-2C3A-47A3-8CD0-E6C564781474}">
      <dsp:nvSpPr>
        <dsp:cNvPr id="0" name=""/>
        <dsp:cNvSpPr/>
      </dsp:nvSpPr>
      <dsp:spPr>
        <a:xfrm>
          <a:off x="7992242" y="1162493"/>
          <a:ext cx="5303494" cy="4886369"/>
        </a:xfrm>
        <a:prstGeom prst="ellipse">
          <a:avLst/>
        </a:prstGeom>
        <a:solidFill>
          <a:srgbClr val="506B4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KOMERČNÍ ÚVĚR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C7BFA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cca 7 %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pokryje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400 000 Kč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 koupelnu a kuchyň</a:t>
          </a:r>
        </a:p>
      </dsp:txBody>
      <dsp:txXfrm>
        <a:off x="8768921" y="1878085"/>
        <a:ext cx="3750136" cy="3455185"/>
      </dsp:txXfrm>
    </dsp:sp>
    <dsp:sp modelId="{DA3D8B32-4CC7-4EB6-A3B8-58220228EE20}">
      <dsp:nvSpPr>
        <dsp:cNvPr id="0" name=""/>
        <dsp:cNvSpPr/>
      </dsp:nvSpPr>
      <dsp:spPr>
        <a:xfrm>
          <a:off x="13573411" y="2632658"/>
          <a:ext cx="1983381" cy="1983381"/>
        </a:xfrm>
        <a:prstGeom prst="mathEqual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500" kern="120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13836308" y="3041234"/>
        <a:ext cx="1457587" cy="1166229"/>
      </dsp:txXfrm>
    </dsp:sp>
    <dsp:sp modelId="{F9C683CE-D1BA-4CED-B037-F45DBE2B484C}">
      <dsp:nvSpPr>
        <dsp:cNvPr id="0" name=""/>
        <dsp:cNvSpPr/>
      </dsp:nvSpPr>
      <dsp:spPr>
        <a:xfrm>
          <a:off x="15834466" y="1113900"/>
          <a:ext cx="5191091" cy="5020897"/>
        </a:xfrm>
        <a:prstGeom prst="ellipse">
          <a:avLst/>
        </a:prstGeom>
        <a:solidFill>
          <a:srgbClr val="506B4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ROČNÍ VÝDAJE NA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SPLÁTKU ÚVĚRU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rgbClr val="C7BFA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83 388 Kč</a:t>
          </a:r>
        </a:p>
      </dsp:txBody>
      <dsp:txXfrm>
        <a:off x="16594684" y="1849193"/>
        <a:ext cx="3670655" cy="3550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8683772fd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28683772fdb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g28683772fdb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2842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174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67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8334" y="-378372"/>
            <a:ext cx="25094317" cy="14472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7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1928" y="0"/>
            <a:ext cx="9926888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3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994316"/>
            <a:ext cx="16899164" cy="6994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3250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3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8825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9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3250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6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8825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024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537371" cy="11990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0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58400" y="0"/>
            <a:ext cx="14319250" cy="6692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2483102-6705-7940-8731-1EE5A4B61E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7023100"/>
            <a:ext cx="14319250" cy="6692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77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95746" y="0"/>
            <a:ext cx="12081903" cy="8421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081903" cy="8421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2497" y="-1"/>
            <a:ext cx="15955152" cy="95811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95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49363" y="4934357"/>
            <a:ext cx="4333461" cy="4333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A867B5-866B-8A47-A094-0B88AEDA56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90561" y="4934357"/>
            <a:ext cx="4333461" cy="4333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74658E-787B-0144-95E5-D2ADC8FD56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31759" y="4934357"/>
            <a:ext cx="4333461" cy="4333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4639" y="1006365"/>
            <a:ext cx="10604177" cy="1170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33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8825" y="0"/>
            <a:ext cx="9926888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36693" y="1197128"/>
            <a:ext cx="13524771" cy="86522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6422973"/>
            <a:ext cx="12188825" cy="619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8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8824" y="6422973"/>
            <a:ext cx="12188825" cy="619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855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6" y="3747265"/>
            <a:ext cx="12178975" cy="85873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59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08677" y="0"/>
            <a:ext cx="13568973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4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0973" y="2514600"/>
            <a:ext cx="7395260" cy="868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22789E3-D03E-4441-8B7F-45E28E5F9E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0653" y="2514600"/>
            <a:ext cx="7395260" cy="868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19" y="0"/>
            <a:ext cx="16330929" cy="10158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0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018799" y="0"/>
            <a:ext cx="5174619" cy="90343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6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93438" y="2642275"/>
            <a:ext cx="6334526" cy="8536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39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614853" y="2039710"/>
            <a:ext cx="14183731" cy="8886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4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66521" y="0"/>
            <a:ext cx="14711130" cy="10450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3"/>
          <p:cNvSpPr txBox="1">
            <a:spLocks noGrp="1"/>
          </p:cNvSpPr>
          <p:nvPr>
            <p:ph type="title"/>
          </p:nvPr>
        </p:nvSpPr>
        <p:spPr>
          <a:xfrm>
            <a:off x="1031607" y="1241428"/>
            <a:ext cx="22314437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1"/>
          </p:nvPr>
        </p:nvSpPr>
        <p:spPr>
          <a:xfrm>
            <a:off x="1031606" y="4483100"/>
            <a:ext cx="22314439" cy="820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914171" lvl="0" indent="-76181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SemiBold"/>
              <a:buAutoNum type="arabicPeriod"/>
              <a:defRPr sz="4799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1828343" lvl="1" indent="-660235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3199"/>
            </a:lvl2pPr>
            <a:lvl3pPr marL="2742514" lvl="2" indent="-66023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3199"/>
            </a:lvl3pPr>
            <a:lvl4pPr marL="3656686" lvl="3" indent="-66023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3199"/>
            </a:lvl4pPr>
            <a:lvl5pPr marL="4570857" lvl="4" indent="-66023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3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142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copy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090B2-781B-E45F-D716-5C495FBE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007DD-9049-2DAF-D99E-195BDC15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Place, date (Change via "INSERT &gt; Header &amp; Footer")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30B48-E108-8A8E-C93D-C08B8A5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 (Change via "INSERT &gt; Header &amp; Footer")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E6D0B-6619-B3FD-41CA-2965C803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55AD7A-0FF7-E64B-9346-F32D5DED0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1606" y="4483100"/>
            <a:ext cx="13893355" cy="8207376"/>
          </a:xfrm>
        </p:spPr>
        <p:txBody>
          <a:bodyPr/>
          <a:lstStyle>
            <a:lvl1pPr marL="533267" indent="-533267">
              <a:defRPr sz="4799"/>
            </a:lvl1pPr>
            <a:lvl2pPr marL="542790" indent="-542790">
              <a:defRPr sz="4799"/>
            </a:lvl2pPr>
            <a:lvl3pPr marL="1076057" indent="-545963">
              <a:defRPr sz="4799"/>
            </a:lvl3pPr>
            <a:lvl4pPr marL="1606148" indent="-526918">
              <a:defRPr sz="4799"/>
            </a:lvl4pPr>
            <a:lvl5pPr marL="2152112" indent="-523745">
              <a:defRPr sz="4799"/>
            </a:lvl5pPr>
          </a:lstStyle>
          <a:p>
            <a:pPr lvl="0"/>
            <a:r>
              <a:rPr lang="en-GB"/>
              <a:t>Text</a:t>
            </a:r>
          </a:p>
          <a:p>
            <a:pPr lvl="1"/>
            <a:r>
              <a:rPr lang="en-GB"/>
              <a:t>Text</a:t>
            </a:r>
          </a:p>
          <a:p>
            <a:pPr lvl="2"/>
            <a:r>
              <a:rPr lang="en-GB"/>
              <a:t>Text</a:t>
            </a:r>
          </a:p>
          <a:p>
            <a:pPr lvl="3"/>
            <a:r>
              <a:rPr lang="en-GB"/>
              <a:t>Text</a:t>
            </a:r>
          </a:p>
          <a:p>
            <a:pPr lvl="4"/>
            <a:r>
              <a:rPr lang="en-GB"/>
              <a:t>Text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82E4ED64-B641-0E82-9DDC-60A72655A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608" y="550366"/>
            <a:ext cx="22314435" cy="46694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1800" cap="all" spc="10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355511" lvl="0" indent="-355511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154495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295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955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094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4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843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533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2DAF5-B611-9C4F-0BCA-45D949A5540A}"/>
              </a:ext>
            </a:extLst>
          </p:cNvPr>
          <p:cNvSpPr txBox="1"/>
          <p:nvPr userDrawn="1"/>
        </p:nvSpPr>
        <p:spPr>
          <a:xfrm>
            <a:off x="23494315" y="610541"/>
            <a:ext cx="924796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2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53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4" r:id="rId13"/>
    <p:sldLayoutId id="2147483977" r:id="rId14"/>
    <p:sldLayoutId id="2147483984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3991" r:id="rId21"/>
    <p:sldLayoutId id="2147483992" r:id="rId22"/>
    <p:sldLayoutId id="2147483993" r:id="rId23"/>
    <p:sldLayoutId id="2147483994" r:id="rId24"/>
    <p:sldLayoutId id="2147483995" r:id="rId25"/>
    <p:sldLayoutId id="2147483997" r:id="rId26"/>
    <p:sldLayoutId id="2147483998" r:id="rId27"/>
    <p:sldLayoutId id="2147483999" r:id="rId28"/>
    <p:sldLayoutId id="2147484000" r:id="rId29"/>
    <p:sldLayoutId id="2147484001" r:id="rId30"/>
    <p:sldLayoutId id="2147484002" r:id="rId31"/>
    <p:sldLayoutId id="2147484003" r:id="rId32"/>
    <p:sldLayoutId id="2147484004" r:id="rId33"/>
    <p:sldLayoutId id="2147484005" r:id="rId34"/>
    <p:sldLayoutId id="2147484006" r:id="rId35"/>
    <p:sldLayoutId id="2147484007" r:id="rId36"/>
    <p:sldLayoutId id="2147484008" r:id="rId37"/>
    <p:sldLayoutId id="2147484025" r:id="rId38"/>
    <p:sldLayoutId id="2147484026" r:id="rId39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BFA438-6789-A18B-F6B5-229C99C3C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r="21075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-1" y="0"/>
            <a:ext cx="24377650" cy="13716000"/>
          </a:xfrm>
          <a:prstGeom prst="rect">
            <a:avLst/>
          </a:pr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5AAA85-C317-614B-BD71-27B00E280A93}"/>
              </a:ext>
            </a:extLst>
          </p:cNvPr>
          <p:cNvCxnSpPr>
            <a:cxnSpLocks/>
          </p:cNvCxnSpPr>
          <p:nvPr/>
        </p:nvCxnSpPr>
        <p:spPr>
          <a:xfrm>
            <a:off x="22481845" y="6858000"/>
            <a:ext cx="0" cy="5253456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E5D0C7-0591-824E-992F-973BF08B3A60}"/>
              </a:ext>
            </a:extLst>
          </p:cNvPr>
          <p:cNvSpPr txBox="1"/>
          <p:nvPr/>
        </p:nvSpPr>
        <p:spPr>
          <a:xfrm>
            <a:off x="1677436" y="2257186"/>
            <a:ext cx="17842203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15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Setkání AČSS s novináři </a:t>
            </a:r>
            <a:endParaRPr lang="en-US" sz="23900" b="1" spc="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9" name="Picture 8" descr="A logo with white letters on a black background&#10;&#10;Description automatically generated">
            <a:extLst>
              <a:ext uri="{FF2B5EF4-FFF2-40B4-BE49-F238E27FC236}">
                <a16:creationId xmlns:a16="http://schemas.microsoft.com/office/drawing/2014/main" id="{FA51AE7B-48F9-F4CE-C547-2A3B5E4604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96" y="10290877"/>
            <a:ext cx="8708280" cy="2905082"/>
          </a:xfrm>
          <a:prstGeom prst="rect">
            <a:avLst/>
          </a:prstGeom>
        </p:spPr>
      </p:pic>
      <p:sp>
        <p:nvSpPr>
          <p:cNvPr id="2" name="Titel 17">
            <a:extLst>
              <a:ext uri="{FF2B5EF4-FFF2-40B4-BE49-F238E27FC236}">
                <a16:creationId xmlns:a16="http://schemas.microsoft.com/office/drawing/2014/main" id="{81AEA441-B07A-8549-68D3-9A309CC6CB2A}"/>
              </a:ext>
            </a:extLst>
          </p:cNvPr>
          <p:cNvSpPr txBox="1">
            <a:spLocks/>
          </p:cNvSpPr>
          <p:nvPr/>
        </p:nvSpPr>
        <p:spPr>
          <a:xfrm>
            <a:off x="16481494" y="9006924"/>
            <a:ext cx="2772659" cy="17481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>
                <a:latin typeface="+mn-lt"/>
              </a:rPr>
              <a:t>23. 1. 2024</a:t>
            </a:r>
            <a:endParaRPr lang="de-DE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22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BFA438-6789-A18B-F6B5-229C99C3C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r="21075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-1" y="-35528"/>
            <a:ext cx="24377650" cy="13716000"/>
          </a:xfrm>
          <a:prstGeom prst="rect">
            <a:avLst/>
          </a:pr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5AAA85-C317-614B-BD71-27B00E280A93}"/>
              </a:ext>
            </a:extLst>
          </p:cNvPr>
          <p:cNvCxnSpPr>
            <a:cxnSpLocks/>
          </p:cNvCxnSpPr>
          <p:nvPr/>
        </p:nvCxnSpPr>
        <p:spPr>
          <a:xfrm>
            <a:off x="22481845" y="6858000"/>
            <a:ext cx="0" cy="5253456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E5D0C7-0591-824E-992F-973BF08B3A60}"/>
              </a:ext>
            </a:extLst>
          </p:cNvPr>
          <p:cNvSpPr txBox="1"/>
          <p:nvPr/>
        </p:nvSpPr>
        <p:spPr>
          <a:xfrm>
            <a:off x="1677436" y="2257186"/>
            <a:ext cx="18705371" cy="206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Zvýhodněný úvěr</a:t>
            </a:r>
            <a:endParaRPr lang="en-US" sz="9600" spc="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9" name="Picture 8" descr="A logo with white letters on a black background&#10;&#10;Description automatically generated">
            <a:extLst>
              <a:ext uri="{FF2B5EF4-FFF2-40B4-BE49-F238E27FC236}">
                <a16:creationId xmlns:a16="http://schemas.microsoft.com/office/drawing/2014/main" id="{FA51AE7B-48F9-F4CE-C547-2A3B5E4604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96" y="10290877"/>
            <a:ext cx="8708280" cy="2905082"/>
          </a:xfrm>
          <a:prstGeom prst="rect">
            <a:avLst/>
          </a:prstGeom>
        </p:spPr>
      </p:pic>
      <p:sp>
        <p:nvSpPr>
          <p:cNvPr id="2" name="Titel 17">
            <a:extLst>
              <a:ext uri="{FF2B5EF4-FFF2-40B4-BE49-F238E27FC236}">
                <a16:creationId xmlns:a16="http://schemas.microsoft.com/office/drawing/2014/main" id="{AC0E9320-28FB-9467-9C66-7911C217047C}"/>
              </a:ext>
            </a:extLst>
          </p:cNvPr>
          <p:cNvSpPr txBox="1">
            <a:spLocks/>
          </p:cNvSpPr>
          <p:nvPr/>
        </p:nvSpPr>
        <p:spPr>
          <a:xfrm>
            <a:off x="1899889" y="8305351"/>
            <a:ext cx="19912706" cy="1571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Pavel Čejka, předseda představenstva Raiffeisen stavební spořitelny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místopředseda Asociace českých stavebních spořitelen</a:t>
            </a:r>
            <a:endParaRPr lang="de-DE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0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9CC5DE1-6A12-8A40-B3AA-5AA103CCDB5A}"/>
              </a:ext>
            </a:extLst>
          </p:cNvPr>
          <p:cNvSpPr/>
          <p:nvPr/>
        </p:nvSpPr>
        <p:spPr>
          <a:xfrm>
            <a:off x="0" y="0"/>
            <a:ext cx="226193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6576CC-0FF6-C99D-BECE-B3D8F904165D}"/>
              </a:ext>
            </a:extLst>
          </p:cNvPr>
          <p:cNvSpPr txBox="1"/>
          <p:nvPr/>
        </p:nvSpPr>
        <p:spPr>
          <a:xfrm>
            <a:off x="2794842" y="468762"/>
            <a:ext cx="21031201" cy="1875600"/>
          </a:xfrm>
          <a:prstGeom prst="rect">
            <a:avLst/>
          </a:prstGeom>
          <a:solidFill>
            <a:srgbClr val="59775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Zvýhodněný úvěr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C1B20935-E18C-3676-84BD-5EAAD4C5D3F6}"/>
              </a:ext>
            </a:extLst>
          </p:cNvPr>
          <p:cNvSpPr txBox="1">
            <a:spLocks/>
          </p:cNvSpPr>
          <p:nvPr/>
        </p:nvSpPr>
        <p:spPr>
          <a:xfrm>
            <a:off x="4276812" y="2315450"/>
            <a:ext cx="15824025" cy="8421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cs-CZ" sz="2800" spc="3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0" indent="0">
              <a:buNone/>
            </a:pPr>
            <a:r>
              <a:rPr lang="cs-CZ" sz="2800" b="1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ÚČEL ÚVĚRU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506B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- Financování rozdílu mezi realizačními výdaji a poskytnutou zálohovou dotací v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 programu Oprav dům po babičce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506B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buNone/>
            </a:pPr>
            <a:endParaRPr lang="cs-CZ" sz="2800" spc="3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0" indent="0">
              <a:buNone/>
            </a:pPr>
            <a:r>
              <a:rPr lang="cs-CZ" sz="2800" b="1" kern="0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KOMU JE ÚVĚR URČEN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506B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506B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 </a:t>
            </a:r>
            <a:r>
              <a: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Příjemcům dotace na zateplení z programu NZÚ Oprav dům po babičce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506B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buNone/>
            </a:pPr>
            <a:endParaRPr lang="cs-CZ" sz="2800" spc="3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0" lvl="0" indent="0">
              <a:buNone/>
            </a:pPr>
            <a:endParaRPr lang="cs-CZ" sz="2800" spc="3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0" indent="0">
              <a:buNone/>
            </a:pPr>
            <a:r>
              <a:rPr lang="cs-CZ" sz="2800" b="1" kern="0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VÝHODY PROTI BĚŽNÝM ÚVĚRŮM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506B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- Dlouhodobá splatnost (až 20 let)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506B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- Garantovaný nízký úrok (max. polovina úrokové sazby pro nezajištěné úvěry na bydlení)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506B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65B02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- Bez zástavy nemovitosti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65B02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9CC5DE1-6A12-8A40-B3AA-5AA103CCDB5A}"/>
              </a:ext>
            </a:extLst>
          </p:cNvPr>
          <p:cNvSpPr/>
          <p:nvPr/>
        </p:nvSpPr>
        <p:spPr>
          <a:xfrm>
            <a:off x="0" y="0"/>
            <a:ext cx="226193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6576CC-0FF6-C99D-BECE-B3D8F904165D}"/>
              </a:ext>
            </a:extLst>
          </p:cNvPr>
          <p:cNvSpPr txBox="1"/>
          <p:nvPr/>
        </p:nvSpPr>
        <p:spPr>
          <a:xfrm>
            <a:off x="2821910" y="468762"/>
            <a:ext cx="21031201" cy="1875600"/>
          </a:xfrm>
          <a:prstGeom prst="rect">
            <a:avLst/>
          </a:prstGeom>
          <a:solidFill>
            <a:srgbClr val="59775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Vzorový příklad</a:t>
            </a:r>
            <a:endParaRPr lang="en-US" sz="5400" b="1" spc="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9646AA-16BD-CB9F-5905-435A62DB3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536240"/>
              </p:ext>
            </p:extLst>
          </p:nvPr>
        </p:nvGraphicFramePr>
        <p:xfrm>
          <a:off x="2964063" y="4937760"/>
          <a:ext cx="21031201" cy="724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5400E69D-A27A-81C3-AA4F-0E9E8E374538}"/>
              </a:ext>
            </a:extLst>
          </p:cNvPr>
          <p:cNvSpPr txBox="1"/>
          <p:nvPr/>
        </p:nvSpPr>
        <p:spPr>
          <a:xfrm>
            <a:off x="3246696" y="3641060"/>
            <a:ext cx="12211396" cy="1674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E502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ZATEPLENÍ a FVE rodinného domu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Celková úvěrová angažovanost:	</a:t>
            </a:r>
            <a:r>
              <a:rPr kumimoji="0" 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1, 030 mil. Kč</a:t>
            </a:r>
          </a:p>
        </p:txBody>
      </p:sp>
    </p:spTree>
    <p:extLst>
      <p:ext uri="{BB962C8B-B14F-4D97-AF65-F5344CB8AC3E}">
        <p14:creationId xmlns:p14="http://schemas.microsoft.com/office/powerpoint/2010/main" val="778889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9CC5DE1-6A12-8A40-B3AA-5AA103CCDB5A}"/>
              </a:ext>
            </a:extLst>
          </p:cNvPr>
          <p:cNvSpPr/>
          <p:nvPr/>
        </p:nvSpPr>
        <p:spPr>
          <a:xfrm>
            <a:off x="0" y="0"/>
            <a:ext cx="226193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6576CC-0FF6-C99D-BECE-B3D8F904165D}"/>
              </a:ext>
            </a:extLst>
          </p:cNvPr>
          <p:cNvSpPr txBox="1"/>
          <p:nvPr/>
        </p:nvSpPr>
        <p:spPr>
          <a:xfrm>
            <a:off x="2794842" y="468762"/>
            <a:ext cx="21031201" cy="1875600"/>
          </a:xfrm>
          <a:prstGeom prst="rect">
            <a:avLst/>
          </a:prstGeom>
          <a:solidFill>
            <a:srgbClr val="59775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Harmonogram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1C73DD1-43A2-1EB7-C3F5-A3A0145784FD}"/>
              </a:ext>
            </a:extLst>
          </p:cNvPr>
          <p:cNvSpPr txBox="1"/>
          <p:nvPr/>
        </p:nvSpPr>
        <p:spPr>
          <a:xfrm>
            <a:off x="4092502" y="3757352"/>
            <a:ext cx="16057549" cy="7889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endParaRPr lang="cs-CZ" sz="3200" b="1" dirty="0">
              <a:solidFill>
                <a:srgbClr val="024F2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/>
            <a:r>
              <a:rPr lang="cs-CZ" sz="3200" b="1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1. fáze - od ledna 2024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506B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/>
            <a:endParaRPr lang="cs-CZ" sz="3200" b="1" dirty="0">
              <a:solidFill>
                <a:srgbClr val="C7BFA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/>
            <a:r>
              <a:rPr lang="cs-CZ" sz="32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- Poradenství v oblasti dotací a úvěrů</a:t>
            </a:r>
          </a:p>
          <a:p>
            <a:pPr defTabSz="914400"/>
            <a:endParaRPr lang="cs-CZ" sz="3200" spc="3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defTabSz="914400"/>
            <a:r>
              <a:rPr lang="cs-CZ" sz="32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- Získání kontaktů na certifikované odborníky</a:t>
            </a:r>
          </a:p>
          <a:p>
            <a:pPr defTabSz="914400"/>
            <a:endParaRPr lang="cs-CZ" sz="3200" spc="3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defTabSz="914400"/>
            <a:r>
              <a:rPr lang="cs-CZ" sz="32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- Pomoc při vytváření finančního plánu k návrhu na rekonstrukci</a:t>
            </a:r>
          </a:p>
          <a:p>
            <a:pPr defTabSz="914400"/>
            <a:endParaRPr lang="cs-CZ" sz="3200" spc="3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defTabSz="914400"/>
            <a:endParaRPr lang="cs-CZ" sz="3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/>
            <a:endParaRPr lang="cs-CZ" sz="3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/>
            <a:r>
              <a:rPr lang="cs-CZ" sz="3200" b="1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2. fáze - od března 2024</a:t>
            </a:r>
          </a:p>
          <a:p>
            <a:pPr defTabSz="914400"/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506B4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>
              <a:lnSpc>
                <a:spcPct val="150000"/>
              </a:lnSpc>
            </a:pPr>
            <a:r>
              <a:rPr lang="cs-CZ" sz="32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- Administrace úvěru (prověření úvěruschopnosti, převzetí úvěrového  </a:t>
            </a:r>
          </a:p>
          <a:p>
            <a:pPr defTabSz="914400">
              <a:lnSpc>
                <a:spcPct val="150000"/>
              </a:lnSpc>
            </a:pPr>
            <a:r>
              <a:rPr lang="cs-CZ" sz="32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  rizika, čerpání, kontrola účelovosti, vymáhání)</a:t>
            </a:r>
            <a:endParaRPr lang="cs-CZ" sz="3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BFA438-6789-A18B-F6B5-229C99C3C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r="21075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-1" y="-52153"/>
            <a:ext cx="24377650" cy="13716000"/>
          </a:xfrm>
          <a:prstGeom prst="rect">
            <a:avLst/>
          </a:pr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5AAA85-C317-614B-BD71-27B00E280A93}"/>
              </a:ext>
            </a:extLst>
          </p:cNvPr>
          <p:cNvCxnSpPr>
            <a:cxnSpLocks/>
          </p:cNvCxnSpPr>
          <p:nvPr/>
        </p:nvCxnSpPr>
        <p:spPr>
          <a:xfrm>
            <a:off x="22481845" y="6858000"/>
            <a:ext cx="0" cy="5253456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E5D0C7-0591-824E-992F-973BF08B3A60}"/>
              </a:ext>
            </a:extLst>
          </p:cNvPr>
          <p:cNvSpPr txBox="1"/>
          <p:nvPr/>
        </p:nvSpPr>
        <p:spPr>
          <a:xfrm>
            <a:off x="1677436" y="2257186"/>
            <a:ext cx="18705371" cy="427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Stavební spoření je velmi výhodný produkt</a:t>
            </a:r>
            <a:endParaRPr lang="en-US" sz="9600" spc="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9" name="Picture 8" descr="A logo with white letters on a black background&#10;&#10;Description automatically generated">
            <a:extLst>
              <a:ext uri="{FF2B5EF4-FFF2-40B4-BE49-F238E27FC236}">
                <a16:creationId xmlns:a16="http://schemas.microsoft.com/office/drawing/2014/main" id="{FA51AE7B-48F9-F4CE-C547-2A3B5E4604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96" y="10290877"/>
            <a:ext cx="8708280" cy="2905082"/>
          </a:xfrm>
          <a:prstGeom prst="rect">
            <a:avLst/>
          </a:prstGeom>
        </p:spPr>
      </p:pic>
      <p:sp>
        <p:nvSpPr>
          <p:cNvPr id="2" name="Titel 17">
            <a:extLst>
              <a:ext uri="{FF2B5EF4-FFF2-40B4-BE49-F238E27FC236}">
                <a16:creationId xmlns:a16="http://schemas.microsoft.com/office/drawing/2014/main" id="{AC0E9320-28FB-9467-9C66-7911C217047C}"/>
              </a:ext>
            </a:extLst>
          </p:cNvPr>
          <p:cNvSpPr txBox="1">
            <a:spLocks/>
          </p:cNvSpPr>
          <p:nvPr/>
        </p:nvSpPr>
        <p:spPr>
          <a:xfrm>
            <a:off x="1899889" y="8305351"/>
            <a:ext cx="19912706" cy="1571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Martin Vašek, předseda představenstva ČSOB stavební spořitelny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člen Prezídia Asociace českých stavebních spořitelen</a:t>
            </a:r>
            <a:endParaRPr lang="de-DE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2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52">
            <a:extLst>
              <a:ext uri="{FF2B5EF4-FFF2-40B4-BE49-F238E27FC236}">
                <a16:creationId xmlns:a16="http://schemas.microsoft.com/office/drawing/2014/main" id="{EAD6349E-DA70-824A-9C86-CC43198DC304}"/>
              </a:ext>
            </a:extLst>
          </p:cNvPr>
          <p:cNvSpPr/>
          <p:nvPr/>
        </p:nvSpPr>
        <p:spPr>
          <a:xfrm>
            <a:off x="6810871" y="7659775"/>
            <a:ext cx="5525217" cy="992681"/>
          </a:xfrm>
          <a:custGeom>
            <a:avLst/>
            <a:gdLst>
              <a:gd name="connsiteX0" fmla="*/ 0 w 6667505"/>
              <a:gd name="connsiteY0" fmla="*/ 0 h 1015356"/>
              <a:gd name="connsiteX1" fmla="*/ 589096 w 6667505"/>
              <a:gd name="connsiteY1" fmla="*/ 0 h 1015356"/>
              <a:gd name="connsiteX2" fmla="*/ 1620163 w 6667505"/>
              <a:gd name="connsiteY2" fmla="*/ 0 h 1015356"/>
              <a:gd name="connsiteX3" fmla="*/ 2209259 w 6667505"/>
              <a:gd name="connsiteY3" fmla="*/ 0 h 1015356"/>
              <a:gd name="connsiteX4" fmla="*/ 3422145 w 6667505"/>
              <a:gd name="connsiteY4" fmla="*/ 0 h 1015356"/>
              <a:gd name="connsiteX5" fmla="*/ 4657127 w 6667505"/>
              <a:gd name="connsiteY5" fmla="*/ 0 h 1015356"/>
              <a:gd name="connsiteX6" fmla="*/ 5042308 w 6667505"/>
              <a:gd name="connsiteY6" fmla="*/ 0 h 1015356"/>
              <a:gd name="connsiteX7" fmla="*/ 6277290 w 6667505"/>
              <a:gd name="connsiteY7" fmla="*/ 0 h 1015356"/>
              <a:gd name="connsiteX8" fmla="*/ 6355017 w 6667505"/>
              <a:gd name="connsiteY8" fmla="*/ 40453 h 1015356"/>
              <a:gd name="connsiteX9" fmla="*/ 6645136 w 6667505"/>
              <a:gd name="connsiteY9" fmla="*/ 436887 h 1015356"/>
              <a:gd name="connsiteX10" fmla="*/ 6645136 w 6667505"/>
              <a:gd name="connsiteY10" fmla="*/ 578470 h 1015356"/>
              <a:gd name="connsiteX11" fmla="*/ 6355017 w 6667505"/>
              <a:gd name="connsiteY11" fmla="*/ 974904 h 1015356"/>
              <a:gd name="connsiteX12" fmla="*/ 6277290 w 6667505"/>
              <a:gd name="connsiteY12" fmla="*/ 1015356 h 1015356"/>
              <a:gd name="connsiteX13" fmla="*/ 5042308 w 6667505"/>
              <a:gd name="connsiteY13" fmla="*/ 1015356 h 1015356"/>
              <a:gd name="connsiteX14" fmla="*/ 4657127 w 6667505"/>
              <a:gd name="connsiteY14" fmla="*/ 1015356 h 1015356"/>
              <a:gd name="connsiteX15" fmla="*/ 3422145 w 6667505"/>
              <a:gd name="connsiteY15" fmla="*/ 1015356 h 1015356"/>
              <a:gd name="connsiteX16" fmla="*/ 2209259 w 6667505"/>
              <a:gd name="connsiteY16" fmla="*/ 1015356 h 1015356"/>
              <a:gd name="connsiteX17" fmla="*/ 1620163 w 6667505"/>
              <a:gd name="connsiteY17" fmla="*/ 1015356 h 1015356"/>
              <a:gd name="connsiteX18" fmla="*/ 589096 w 6667505"/>
              <a:gd name="connsiteY18" fmla="*/ 1015356 h 1015356"/>
              <a:gd name="connsiteX19" fmla="*/ 0 w 6667505"/>
              <a:gd name="connsiteY19" fmla="*/ 1015356 h 101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7505" h="1015356">
                <a:moveTo>
                  <a:pt x="0" y="0"/>
                </a:moveTo>
                <a:lnTo>
                  <a:pt x="589096" y="0"/>
                </a:lnTo>
                <a:lnTo>
                  <a:pt x="1620163" y="0"/>
                </a:lnTo>
                <a:lnTo>
                  <a:pt x="2209259" y="0"/>
                </a:lnTo>
                <a:lnTo>
                  <a:pt x="3422145" y="0"/>
                </a:lnTo>
                <a:lnTo>
                  <a:pt x="4657127" y="0"/>
                </a:lnTo>
                <a:lnTo>
                  <a:pt x="5042308" y="0"/>
                </a:lnTo>
                <a:lnTo>
                  <a:pt x="6277290" y="0"/>
                </a:lnTo>
                <a:cubicBezTo>
                  <a:pt x="6307115" y="0"/>
                  <a:pt x="6336037" y="15170"/>
                  <a:pt x="6355017" y="40453"/>
                </a:cubicBezTo>
                <a:lnTo>
                  <a:pt x="6645136" y="436887"/>
                </a:lnTo>
                <a:cubicBezTo>
                  <a:pt x="6674962" y="478350"/>
                  <a:pt x="6674962" y="537007"/>
                  <a:pt x="6645136" y="578470"/>
                </a:cubicBezTo>
                <a:lnTo>
                  <a:pt x="6355017" y="974904"/>
                </a:lnTo>
                <a:cubicBezTo>
                  <a:pt x="6336037" y="1001198"/>
                  <a:pt x="6308020" y="1015356"/>
                  <a:pt x="6277290" y="1015356"/>
                </a:cubicBezTo>
                <a:lnTo>
                  <a:pt x="5042308" y="1015356"/>
                </a:lnTo>
                <a:lnTo>
                  <a:pt x="4657127" y="1015356"/>
                </a:lnTo>
                <a:lnTo>
                  <a:pt x="3422145" y="1015356"/>
                </a:lnTo>
                <a:lnTo>
                  <a:pt x="2209259" y="1015356"/>
                </a:lnTo>
                <a:lnTo>
                  <a:pt x="1620163" y="1015356"/>
                </a:lnTo>
                <a:lnTo>
                  <a:pt x="589096" y="1015356"/>
                </a:lnTo>
                <a:lnTo>
                  <a:pt x="0" y="1015356"/>
                </a:lnTo>
                <a:close/>
              </a:path>
            </a:pathLst>
          </a:cu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07269" rtlCol="0" anchor="ctr">
            <a:noAutofit/>
          </a:bodyPr>
          <a:lstStyle/>
          <a:p>
            <a:endParaRPr lang="cs-CZ" sz="3599">
              <a:solidFill>
                <a:schemeClr val="tx1"/>
              </a:solidFill>
            </a:endParaRPr>
          </a:p>
        </p:txBody>
      </p:sp>
      <p:sp>
        <p:nvSpPr>
          <p:cNvPr id="26" name="Freeform: Shape 52">
            <a:extLst>
              <a:ext uri="{FF2B5EF4-FFF2-40B4-BE49-F238E27FC236}">
                <a16:creationId xmlns:a16="http://schemas.microsoft.com/office/drawing/2014/main" id="{593CEEE3-D9B5-254B-BA2F-ED1C597AE013}"/>
              </a:ext>
            </a:extLst>
          </p:cNvPr>
          <p:cNvSpPr/>
          <p:nvPr/>
        </p:nvSpPr>
        <p:spPr>
          <a:xfrm>
            <a:off x="6794246" y="10490927"/>
            <a:ext cx="5658220" cy="983790"/>
          </a:xfrm>
          <a:custGeom>
            <a:avLst/>
            <a:gdLst>
              <a:gd name="connsiteX0" fmla="*/ 0 w 6667505"/>
              <a:gd name="connsiteY0" fmla="*/ 0 h 1015356"/>
              <a:gd name="connsiteX1" fmla="*/ 589096 w 6667505"/>
              <a:gd name="connsiteY1" fmla="*/ 0 h 1015356"/>
              <a:gd name="connsiteX2" fmla="*/ 1620163 w 6667505"/>
              <a:gd name="connsiteY2" fmla="*/ 0 h 1015356"/>
              <a:gd name="connsiteX3" fmla="*/ 2209259 w 6667505"/>
              <a:gd name="connsiteY3" fmla="*/ 0 h 1015356"/>
              <a:gd name="connsiteX4" fmla="*/ 3422145 w 6667505"/>
              <a:gd name="connsiteY4" fmla="*/ 0 h 1015356"/>
              <a:gd name="connsiteX5" fmla="*/ 4657127 w 6667505"/>
              <a:gd name="connsiteY5" fmla="*/ 0 h 1015356"/>
              <a:gd name="connsiteX6" fmla="*/ 5042308 w 6667505"/>
              <a:gd name="connsiteY6" fmla="*/ 0 h 1015356"/>
              <a:gd name="connsiteX7" fmla="*/ 6277290 w 6667505"/>
              <a:gd name="connsiteY7" fmla="*/ 0 h 1015356"/>
              <a:gd name="connsiteX8" fmla="*/ 6355017 w 6667505"/>
              <a:gd name="connsiteY8" fmla="*/ 40453 h 1015356"/>
              <a:gd name="connsiteX9" fmla="*/ 6645136 w 6667505"/>
              <a:gd name="connsiteY9" fmla="*/ 436887 h 1015356"/>
              <a:gd name="connsiteX10" fmla="*/ 6645136 w 6667505"/>
              <a:gd name="connsiteY10" fmla="*/ 578470 h 1015356"/>
              <a:gd name="connsiteX11" fmla="*/ 6355017 w 6667505"/>
              <a:gd name="connsiteY11" fmla="*/ 974904 h 1015356"/>
              <a:gd name="connsiteX12" fmla="*/ 6277290 w 6667505"/>
              <a:gd name="connsiteY12" fmla="*/ 1015356 h 1015356"/>
              <a:gd name="connsiteX13" fmla="*/ 5042308 w 6667505"/>
              <a:gd name="connsiteY13" fmla="*/ 1015356 h 1015356"/>
              <a:gd name="connsiteX14" fmla="*/ 4657127 w 6667505"/>
              <a:gd name="connsiteY14" fmla="*/ 1015356 h 1015356"/>
              <a:gd name="connsiteX15" fmla="*/ 3422145 w 6667505"/>
              <a:gd name="connsiteY15" fmla="*/ 1015356 h 1015356"/>
              <a:gd name="connsiteX16" fmla="*/ 2209259 w 6667505"/>
              <a:gd name="connsiteY16" fmla="*/ 1015356 h 1015356"/>
              <a:gd name="connsiteX17" fmla="*/ 1620163 w 6667505"/>
              <a:gd name="connsiteY17" fmla="*/ 1015356 h 1015356"/>
              <a:gd name="connsiteX18" fmla="*/ 589096 w 6667505"/>
              <a:gd name="connsiteY18" fmla="*/ 1015356 h 1015356"/>
              <a:gd name="connsiteX19" fmla="*/ 0 w 6667505"/>
              <a:gd name="connsiteY19" fmla="*/ 1015356 h 101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7505" h="1015356">
                <a:moveTo>
                  <a:pt x="0" y="0"/>
                </a:moveTo>
                <a:lnTo>
                  <a:pt x="589096" y="0"/>
                </a:lnTo>
                <a:lnTo>
                  <a:pt x="1620163" y="0"/>
                </a:lnTo>
                <a:lnTo>
                  <a:pt x="2209259" y="0"/>
                </a:lnTo>
                <a:lnTo>
                  <a:pt x="3422145" y="0"/>
                </a:lnTo>
                <a:lnTo>
                  <a:pt x="4657127" y="0"/>
                </a:lnTo>
                <a:lnTo>
                  <a:pt x="5042308" y="0"/>
                </a:lnTo>
                <a:lnTo>
                  <a:pt x="6277290" y="0"/>
                </a:lnTo>
                <a:cubicBezTo>
                  <a:pt x="6307115" y="0"/>
                  <a:pt x="6336037" y="15170"/>
                  <a:pt x="6355017" y="40453"/>
                </a:cubicBezTo>
                <a:lnTo>
                  <a:pt x="6645136" y="436887"/>
                </a:lnTo>
                <a:cubicBezTo>
                  <a:pt x="6674962" y="478350"/>
                  <a:pt x="6674962" y="537007"/>
                  <a:pt x="6645136" y="578470"/>
                </a:cubicBezTo>
                <a:lnTo>
                  <a:pt x="6355017" y="974904"/>
                </a:lnTo>
                <a:cubicBezTo>
                  <a:pt x="6336037" y="1001198"/>
                  <a:pt x="6308020" y="1015356"/>
                  <a:pt x="6277290" y="1015356"/>
                </a:cubicBezTo>
                <a:lnTo>
                  <a:pt x="5042308" y="1015356"/>
                </a:lnTo>
                <a:lnTo>
                  <a:pt x="4657127" y="1015356"/>
                </a:lnTo>
                <a:lnTo>
                  <a:pt x="3422145" y="1015356"/>
                </a:lnTo>
                <a:lnTo>
                  <a:pt x="2209259" y="1015356"/>
                </a:lnTo>
                <a:lnTo>
                  <a:pt x="1620163" y="1015356"/>
                </a:lnTo>
                <a:lnTo>
                  <a:pt x="589096" y="1015356"/>
                </a:lnTo>
                <a:lnTo>
                  <a:pt x="0" y="1015356"/>
                </a:lnTo>
                <a:close/>
              </a:path>
            </a:pathLst>
          </a:cu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07269" rtlCol="0" anchor="ctr">
            <a:noAutofit/>
          </a:bodyPr>
          <a:lstStyle/>
          <a:p>
            <a:endParaRPr lang="cs-CZ" sz="3599">
              <a:solidFill>
                <a:schemeClr val="tx1"/>
              </a:solidFill>
            </a:endParaRPr>
          </a:p>
        </p:txBody>
      </p:sp>
      <p:sp>
        <p:nvSpPr>
          <p:cNvPr id="30" name="Freeform: Shape 52">
            <a:extLst>
              <a:ext uri="{FF2B5EF4-FFF2-40B4-BE49-F238E27FC236}">
                <a16:creationId xmlns:a16="http://schemas.microsoft.com/office/drawing/2014/main" id="{59EB3FCF-E171-6B41-8F0B-1F3C42260B59}"/>
              </a:ext>
            </a:extLst>
          </p:cNvPr>
          <p:cNvSpPr/>
          <p:nvPr/>
        </p:nvSpPr>
        <p:spPr>
          <a:xfrm>
            <a:off x="6810872" y="4846748"/>
            <a:ext cx="5525216" cy="1060274"/>
          </a:xfrm>
          <a:custGeom>
            <a:avLst/>
            <a:gdLst>
              <a:gd name="connsiteX0" fmla="*/ 0 w 6667505"/>
              <a:gd name="connsiteY0" fmla="*/ 0 h 1015356"/>
              <a:gd name="connsiteX1" fmla="*/ 589096 w 6667505"/>
              <a:gd name="connsiteY1" fmla="*/ 0 h 1015356"/>
              <a:gd name="connsiteX2" fmla="*/ 1620163 w 6667505"/>
              <a:gd name="connsiteY2" fmla="*/ 0 h 1015356"/>
              <a:gd name="connsiteX3" fmla="*/ 2209259 w 6667505"/>
              <a:gd name="connsiteY3" fmla="*/ 0 h 1015356"/>
              <a:gd name="connsiteX4" fmla="*/ 3422145 w 6667505"/>
              <a:gd name="connsiteY4" fmla="*/ 0 h 1015356"/>
              <a:gd name="connsiteX5" fmla="*/ 4657127 w 6667505"/>
              <a:gd name="connsiteY5" fmla="*/ 0 h 1015356"/>
              <a:gd name="connsiteX6" fmla="*/ 5042308 w 6667505"/>
              <a:gd name="connsiteY6" fmla="*/ 0 h 1015356"/>
              <a:gd name="connsiteX7" fmla="*/ 6277290 w 6667505"/>
              <a:gd name="connsiteY7" fmla="*/ 0 h 1015356"/>
              <a:gd name="connsiteX8" fmla="*/ 6355017 w 6667505"/>
              <a:gd name="connsiteY8" fmla="*/ 40453 h 1015356"/>
              <a:gd name="connsiteX9" fmla="*/ 6645136 w 6667505"/>
              <a:gd name="connsiteY9" fmla="*/ 436887 h 1015356"/>
              <a:gd name="connsiteX10" fmla="*/ 6645136 w 6667505"/>
              <a:gd name="connsiteY10" fmla="*/ 578470 h 1015356"/>
              <a:gd name="connsiteX11" fmla="*/ 6355017 w 6667505"/>
              <a:gd name="connsiteY11" fmla="*/ 974904 h 1015356"/>
              <a:gd name="connsiteX12" fmla="*/ 6277290 w 6667505"/>
              <a:gd name="connsiteY12" fmla="*/ 1015356 h 1015356"/>
              <a:gd name="connsiteX13" fmla="*/ 5042308 w 6667505"/>
              <a:gd name="connsiteY13" fmla="*/ 1015356 h 1015356"/>
              <a:gd name="connsiteX14" fmla="*/ 4657127 w 6667505"/>
              <a:gd name="connsiteY14" fmla="*/ 1015356 h 1015356"/>
              <a:gd name="connsiteX15" fmla="*/ 3422145 w 6667505"/>
              <a:gd name="connsiteY15" fmla="*/ 1015356 h 1015356"/>
              <a:gd name="connsiteX16" fmla="*/ 2209259 w 6667505"/>
              <a:gd name="connsiteY16" fmla="*/ 1015356 h 1015356"/>
              <a:gd name="connsiteX17" fmla="*/ 1620163 w 6667505"/>
              <a:gd name="connsiteY17" fmla="*/ 1015356 h 1015356"/>
              <a:gd name="connsiteX18" fmla="*/ 589096 w 6667505"/>
              <a:gd name="connsiteY18" fmla="*/ 1015356 h 1015356"/>
              <a:gd name="connsiteX19" fmla="*/ 0 w 6667505"/>
              <a:gd name="connsiteY19" fmla="*/ 1015356 h 101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7505" h="1015356">
                <a:moveTo>
                  <a:pt x="0" y="0"/>
                </a:moveTo>
                <a:lnTo>
                  <a:pt x="589096" y="0"/>
                </a:lnTo>
                <a:lnTo>
                  <a:pt x="1620163" y="0"/>
                </a:lnTo>
                <a:lnTo>
                  <a:pt x="2209259" y="0"/>
                </a:lnTo>
                <a:lnTo>
                  <a:pt x="3422145" y="0"/>
                </a:lnTo>
                <a:lnTo>
                  <a:pt x="4657127" y="0"/>
                </a:lnTo>
                <a:lnTo>
                  <a:pt x="5042308" y="0"/>
                </a:lnTo>
                <a:lnTo>
                  <a:pt x="6277290" y="0"/>
                </a:lnTo>
                <a:cubicBezTo>
                  <a:pt x="6307115" y="0"/>
                  <a:pt x="6336037" y="15170"/>
                  <a:pt x="6355017" y="40453"/>
                </a:cubicBezTo>
                <a:lnTo>
                  <a:pt x="6645136" y="436887"/>
                </a:lnTo>
                <a:cubicBezTo>
                  <a:pt x="6674962" y="478350"/>
                  <a:pt x="6674962" y="537007"/>
                  <a:pt x="6645136" y="578470"/>
                </a:cubicBezTo>
                <a:lnTo>
                  <a:pt x="6355017" y="974904"/>
                </a:lnTo>
                <a:cubicBezTo>
                  <a:pt x="6336037" y="1001198"/>
                  <a:pt x="6308020" y="1015356"/>
                  <a:pt x="6277290" y="1015356"/>
                </a:cubicBezTo>
                <a:lnTo>
                  <a:pt x="5042308" y="1015356"/>
                </a:lnTo>
                <a:lnTo>
                  <a:pt x="4657127" y="1015356"/>
                </a:lnTo>
                <a:lnTo>
                  <a:pt x="3422145" y="1015356"/>
                </a:lnTo>
                <a:lnTo>
                  <a:pt x="2209259" y="1015356"/>
                </a:lnTo>
                <a:lnTo>
                  <a:pt x="1620163" y="1015356"/>
                </a:lnTo>
                <a:lnTo>
                  <a:pt x="589096" y="1015356"/>
                </a:lnTo>
                <a:lnTo>
                  <a:pt x="0" y="1015356"/>
                </a:lnTo>
                <a:close/>
              </a:path>
            </a:pathLst>
          </a:cu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07269" rtlCol="0" anchor="ctr">
            <a:noAutofit/>
          </a:bodyPr>
          <a:lstStyle/>
          <a:p>
            <a:endParaRPr lang="cs-CZ" sz="3599">
              <a:solidFill>
                <a:schemeClr val="tx1"/>
              </a:solidFill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8FBA7F58-DCD0-9E4E-AE6F-6EE03472D50E}"/>
              </a:ext>
            </a:extLst>
          </p:cNvPr>
          <p:cNvSpPr/>
          <p:nvPr/>
        </p:nvSpPr>
        <p:spPr>
          <a:xfrm>
            <a:off x="6592230" y="4615690"/>
            <a:ext cx="3679462" cy="15727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5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6,75%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FD6CA8BC-2A2F-4840-B72E-6708735F9164}"/>
              </a:ext>
            </a:extLst>
          </p:cNvPr>
          <p:cNvSpPr/>
          <p:nvPr/>
        </p:nvSpPr>
        <p:spPr>
          <a:xfrm>
            <a:off x="13219465" y="4552615"/>
            <a:ext cx="4083797" cy="16265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599" b="1" dirty="0">
                <a:solidFill>
                  <a:srgbClr val="506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4 - 5%</a:t>
            </a:r>
            <a:r>
              <a:rPr lang="cs-CZ" sz="2800" b="1" baseline="100000" dirty="0">
                <a:solidFill>
                  <a:srgbClr val="506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cs-CZ" sz="5599" b="1" baseline="100000" dirty="0">
              <a:solidFill>
                <a:srgbClr val="506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57400C7F-488D-4345-9959-9F0B65E7C74D}"/>
              </a:ext>
            </a:extLst>
          </p:cNvPr>
          <p:cNvSpPr/>
          <p:nvPr/>
        </p:nvSpPr>
        <p:spPr>
          <a:xfrm>
            <a:off x="6647981" y="7421616"/>
            <a:ext cx="3623710" cy="15727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5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3A258E45-4168-1149-9927-09B22E155C64}"/>
              </a:ext>
            </a:extLst>
          </p:cNvPr>
          <p:cNvSpPr/>
          <p:nvPr/>
        </p:nvSpPr>
        <p:spPr>
          <a:xfrm>
            <a:off x="13219465" y="7352754"/>
            <a:ext cx="3898307" cy="16265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599" b="1" dirty="0">
                <a:solidFill>
                  <a:srgbClr val="506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2 - 4%</a:t>
            </a:r>
            <a:r>
              <a:rPr lang="cs-CZ" sz="2800" b="1" baseline="100000" dirty="0">
                <a:solidFill>
                  <a:srgbClr val="506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cs-CZ" sz="5599" b="1" baseline="100000" dirty="0">
              <a:solidFill>
                <a:srgbClr val="506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2A657ED5-5A58-5D44-A1E6-CE7BBE9D311F}"/>
              </a:ext>
            </a:extLst>
          </p:cNvPr>
          <p:cNvSpPr/>
          <p:nvPr/>
        </p:nvSpPr>
        <p:spPr>
          <a:xfrm>
            <a:off x="6647982" y="10235140"/>
            <a:ext cx="3623708" cy="15727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5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DBE181FC-A7DE-1640-9C65-23A088F25432}"/>
              </a:ext>
            </a:extLst>
          </p:cNvPr>
          <p:cNvSpPr/>
          <p:nvPr/>
        </p:nvSpPr>
        <p:spPr>
          <a:xfrm>
            <a:off x="13219465" y="10189335"/>
            <a:ext cx="4083797" cy="16265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599" b="1" dirty="0">
                <a:solidFill>
                  <a:srgbClr val="506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4%</a:t>
            </a:r>
            <a:r>
              <a:rPr lang="cs-CZ" sz="2800" b="1" baseline="100000" dirty="0">
                <a:solidFill>
                  <a:srgbClr val="506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cs-CZ" sz="5599" b="1" baseline="100000" dirty="0">
              <a:solidFill>
                <a:srgbClr val="506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délník: se zakulacenými rohy 16">
            <a:extLst>
              <a:ext uri="{FF2B5EF4-FFF2-40B4-BE49-F238E27FC236}">
                <a16:creationId xmlns:a16="http://schemas.microsoft.com/office/drawing/2014/main" id="{FAF69FBD-181F-B346-AAB6-7C611E0A27E6}"/>
              </a:ext>
            </a:extLst>
          </p:cNvPr>
          <p:cNvSpPr/>
          <p:nvPr/>
        </p:nvSpPr>
        <p:spPr>
          <a:xfrm>
            <a:off x="6810872" y="2989428"/>
            <a:ext cx="3702925" cy="1194443"/>
          </a:xfrm>
          <a:prstGeom prst="roundRect">
            <a:avLst/>
          </a:pr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s-CZ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12/2023</a:t>
            </a:r>
            <a:r>
              <a:rPr lang="cs-CZ" sz="4000" b="1" spc="600" baseline="10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sz="4000" b="1" spc="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endParaRPr lang="cs-CZ" sz="39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délník: se zakulacenými rohy 16">
            <a:extLst>
              <a:ext uri="{FF2B5EF4-FFF2-40B4-BE49-F238E27FC236}">
                <a16:creationId xmlns:a16="http://schemas.microsoft.com/office/drawing/2014/main" id="{D1DD53D7-D939-234F-B464-1F5A613B2FAC}"/>
              </a:ext>
            </a:extLst>
          </p:cNvPr>
          <p:cNvSpPr/>
          <p:nvPr/>
        </p:nvSpPr>
        <p:spPr>
          <a:xfrm>
            <a:off x="13452501" y="2887627"/>
            <a:ext cx="3702925" cy="1194443"/>
          </a:xfrm>
          <a:prstGeom prst="roundRect">
            <a:avLst/>
          </a:pr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s-CZ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12/2024</a:t>
            </a:r>
            <a:r>
              <a:rPr lang="cs-CZ" sz="4000" b="1" spc="600" baseline="10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sz="4000" b="1" spc="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endParaRPr lang="cs-CZ" sz="3999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A17CC97A-30C6-054E-BFAF-A1ABBF7FE437}"/>
              </a:ext>
            </a:extLst>
          </p:cNvPr>
          <p:cNvSpPr txBox="1"/>
          <p:nvPr/>
        </p:nvSpPr>
        <p:spPr>
          <a:xfrm>
            <a:off x="18001149" y="6104375"/>
            <a:ext cx="4613664" cy="1661545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>
              <a:spcAft>
                <a:spcPts val="3599"/>
              </a:spcAft>
            </a:pPr>
            <a:r>
              <a:rPr lang="cs-CZ" sz="10797" b="1" dirty="0">
                <a:solidFill>
                  <a:srgbClr val="FF6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4,5 %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3DD4872-CFED-5E43-82D5-2346407974D3}"/>
              </a:ext>
            </a:extLst>
          </p:cNvPr>
          <p:cNvSpPr txBox="1"/>
          <p:nvPr/>
        </p:nvSpPr>
        <p:spPr>
          <a:xfrm>
            <a:off x="17155426" y="9080476"/>
            <a:ext cx="6850935" cy="984565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>
              <a:spcAft>
                <a:spcPts val="3599"/>
              </a:spcAft>
            </a:pPr>
            <a:r>
              <a:rPr lang="cs-CZ" sz="6398" dirty="0">
                <a:solidFill>
                  <a:srgbClr val="506B49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Je vítěz…</a:t>
            </a: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079D64EB-AC86-3544-AC92-CCDF1A9FA5F9}"/>
              </a:ext>
            </a:extLst>
          </p:cNvPr>
          <p:cNvSpPr/>
          <p:nvPr/>
        </p:nvSpPr>
        <p:spPr>
          <a:xfrm>
            <a:off x="2782505" y="3554560"/>
            <a:ext cx="2698103" cy="2698103"/>
          </a:xfrm>
          <a:prstGeom prst="ellipse">
            <a:avLst/>
          </a:pr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s-CZ" sz="55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ČNB</a:t>
            </a: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59BBD6B9-7857-EE44-950C-3E55300BC99D}"/>
              </a:ext>
            </a:extLst>
          </p:cNvPr>
          <p:cNvSpPr/>
          <p:nvPr/>
        </p:nvSpPr>
        <p:spPr>
          <a:xfrm>
            <a:off x="2782505" y="6382373"/>
            <a:ext cx="2698103" cy="2698103"/>
          </a:xfrm>
          <a:prstGeom prst="ellipse">
            <a:avLst/>
          </a:pr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s-CZ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Spořící</a:t>
            </a:r>
          </a:p>
          <a:p>
            <a:pPr algn="ctr"/>
            <a:r>
              <a:rPr lang="cs-CZ" sz="3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účty</a:t>
            </a: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38D22D1B-1B83-C542-9ED1-6C3F8787DB01}"/>
              </a:ext>
            </a:extLst>
          </p:cNvPr>
          <p:cNvSpPr/>
          <p:nvPr/>
        </p:nvSpPr>
        <p:spPr>
          <a:xfrm>
            <a:off x="2782505" y="9262483"/>
            <a:ext cx="2698103" cy="2698103"/>
          </a:xfrm>
          <a:prstGeom prst="ellipse">
            <a:avLst/>
          </a:pr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 sz="3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Termínovaný</a:t>
            </a:r>
          </a:p>
          <a:p>
            <a:pPr algn="ctr"/>
            <a:r>
              <a:rPr lang="cs-CZ" sz="3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vklad</a:t>
            </a:r>
          </a:p>
          <a:p>
            <a:pPr algn="ctr"/>
            <a:r>
              <a:rPr lang="cs-CZ" sz="3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6M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BFE13B2-60CD-704B-A446-085D48355819}"/>
              </a:ext>
            </a:extLst>
          </p:cNvPr>
          <p:cNvSpPr/>
          <p:nvPr/>
        </p:nvSpPr>
        <p:spPr>
          <a:xfrm>
            <a:off x="17690124" y="2956325"/>
            <a:ext cx="6154614" cy="95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599" b="1" dirty="0">
                <a:solidFill>
                  <a:srgbClr val="506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Stavebko na 6 let</a:t>
            </a:r>
            <a:endParaRPr lang="cs-CZ" sz="5599" b="1" dirty="0">
              <a:solidFill>
                <a:srgbClr val="0033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46E8724E-8F47-1988-9345-0E0B5701D8B6}"/>
              </a:ext>
            </a:extLst>
          </p:cNvPr>
          <p:cNvSpPr txBox="1"/>
          <p:nvPr/>
        </p:nvSpPr>
        <p:spPr>
          <a:xfrm>
            <a:off x="2669890" y="450307"/>
            <a:ext cx="21031201" cy="1875600"/>
          </a:xfrm>
          <a:prstGeom prst="rect">
            <a:avLst/>
          </a:prstGeom>
          <a:solidFill>
            <a:srgbClr val="59775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Prognóza vývoje úrokových sazeb</a:t>
            </a:r>
            <a:endParaRPr lang="cs-CZ" sz="5400" b="1" spc="600" baseline="100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042D075-88E9-7536-6943-64CEF2ED6776}"/>
              </a:ext>
            </a:extLst>
          </p:cNvPr>
          <p:cNvSpPr/>
          <p:nvPr/>
        </p:nvSpPr>
        <p:spPr>
          <a:xfrm>
            <a:off x="0" y="0"/>
            <a:ext cx="226193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330644-8B96-E09A-45A1-33EA2B274756}"/>
              </a:ext>
            </a:extLst>
          </p:cNvPr>
          <p:cNvSpPr txBox="1"/>
          <p:nvPr/>
        </p:nvSpPr>
        <p:spPr>
          <a:xfrm>
            <a:off x="2932993" y="12578080"/>
            <a:ext cx="1051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506B49"/>
                </a:solidFill>
              </a:rPr>
              <a:t>* Vše úrokové sazby p.a., zdroje: ** ČNB, *** makroekonomický tým ČSOB Stavební spořitelny.</a:t>
            </a:r>
          </a:p>
        </p:txBody>
      </p:sp>
    </p:spTree>
    <p:extLst>
      <p:ext uri="{BB962C8B-B14F-4D97-AF65-F5344CB8AC3E}">
        <p14:creationId xmlns:p14="http://schemas.microsoft.com/office/powerpoint/2010/main" val="37333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F4E90-5281-C9D1-66FD-9182DCC4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31DB82-06AD-FB69-9E30-C0127C7C6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93" y="3359950"/>
            <a:ext cx="21597074" cy="9935162"/>
          </a:xfrm>
        </p:spPr>
        <p:txBody>
          <a:bodyPr vert="horz" lIns="0" tIns="0" rIns="0" bIns="0" rtlCol="0" anchor="t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endParaRPr lang="cs-CZ" sz="3999" b="1" dirty="0">
              <a:solidFill>
                <a:srgbClr val="506B49"/>
              </a:solidFill>
              <a:latin typeface="Source Sans Pro"/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cs-CZ" sz="3200" dirty="0">
                <a:solidFill>
                  <a:srgbClr val="506B4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Stavební spoření se vrací k tomu, k čemu bylo stvořeno -  financování menších investičních záměrů a rekonstrukcí</a:t>
            </a:r>
            <a:endParaRPr lang="en-US" sz="3200" dirty="0">
              <a:solidFill>
                <a:srgbClr val="506B4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cs-CZ" sz="3200" dirty="0">
                <a:solidFill>
                  <a:srgbClr val="506B4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Stavební spoření je možné využít i na věci, které není možné financovat z klasické hypotéky, například družstevní bydlení</a:t>
            </a:r>
            <a:endParaRPr lang="en-US" sz="3200" dirty="0">
              <a:solidFill>
                <a:srgbClr val="506B4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cs-CZ" sz="3200" dirty="0">
                <a:solidFill>
                  <a:srgbClr val="506B4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Už dva roky od zahájení stavebního spoření můžete získat nárok na řádný úvěr ze stavebního spoření s garantovanou výhodnou sazbou.</a:t>
            </a:r>
            <a:endParaRPr lang="en-US" sz="32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cs-CZ" sz="2800" dirty="0">
              <a:solidFill>
                <a:srgbClr val="506B4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</a:pPr>
            <a:r>
              <a:rPr lang="cs-CZ" sz="5400" b="1" dirty="0">
                <a:solidFill>
                  <a:srgbClr val="506B4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Stavební spoření je špičkový produkt, který přispěje ke zvýšení ekonomické úrovně v České republice napříč celou zemí.</a:t>
            </a:r>
            <a:endParaRPr lang="cs-CZ" sz="2800" b="1" dirty="0">
              <a:solidFill>
                <a:srgbClr val="506B4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03EC9AA7-8D21-1F8A-4215-8C69E7E53D65}"/>
              </a:ext>
            </a:extLst>
          </p:cNvPr>
          <p:cNvSpPr txBox="1"/>
          <p:nvPr/>
        </p:nvSpPr>
        <p:spPr>
          <a:xfrm>
            <a:off x="2672967" y="390901"/>
            <a:ext cx="21031201" cy="1875600"/>
          </a:xfrm>
          <a:prstGeom prst="rect">
            <a:avLst/>
          </a:prstGeom>
          <a:solidFill>
            <a:srgbClr val="59775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Výhodné půjčky ze stavebního spoření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6A602F75-2367-1D99-397F-8A8428E1EC17}"/>
              </a:ext>
            </a:extLst>
          </p:cNvPr>
          <p:cNvSpPr txBox="1"/>
          <p:nvPr/>
        </p:nvSpPr>
        <p:spPr>
          <a:xfrm>
            <a:off x="2825367" y="2704651"/>
            <a:ext cx="15595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Úvěr</a:t>
            </a:r>
            <a:r>
              <a:rPr lang="cs-CZ" sz="4000" b="1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 maximálně 3 procentní body od spořící sazby</a:t>
            </a:r>
            <a:endParaRPr lang="en-US" sz="4000" b="1" spc="6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 SemiBold" panose="00000700000000000000" pitchFamily="2" charset="-18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175150F0-CFEB-6290-F0C9-AABE649F4E54}"/>
              </a:ext>
            </a:extLst>
          </p:cNvPr>
          <p:cNvSpPr/>
          <p:nvPr/>
        </p:nvSpPr>
        <p:spPr>
          <a:xfrm>
            <a:off x="0" y="0"/>
            <a:ext cx="226193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8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BFA438-6789-A18B-F6B5-229C99C3C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r="21075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-1" y="-35528"/>
            <a:ext cx="24377650" cy="13716000"/>
          </a:xfrm>
          <a:prstGeom prst="rect">
            <a:avLst/>
          </a:pr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5AAA85-C317-614B-BD71-27B00E280A93}"/>
              </a:ext>
            </a:extLst>
          </p:cNvPr>
          <p:cNvCxnSpPr>
            <a:cxnSpLocks/>
          </p:cNvCxnSpPr>
          <p:nvPr/>
        </p:nvCxnSpPr>
        <p:spPr>
          <a:xfrm>
            <a:off x="22481845" y="6858000"/>
            <a:ext cx="0" cy="5253456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E5D0C7-0591-824E-992F-973BF08B3A60}"/>
              </a:ext>
            </a:extLst>
          </p:cNvPr>
          <p:cNvSpPr txBox="1"/>
          <p:nvPr/>
        </p:nvSpPr>
        <p:spPr>
          <a:xfrm>
            <a:off x="1677436" y="2257186"/>
            <a:ext cx="17842203" cy="427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Vývoj sektoru stavebního spoření v roce 2023</a:t>
            </a:r>
            <a:r>
              <a:rPr lang="cs-CZ" sz="9600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 </a:t>
            </a:r>
            <a:endParaRPr lang="en-US" sz="9600" spc="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9" name="Picture 8" descr="A logo with white letters on a black background&#10;&#10;Description automatically generated">
            <a:extLst>
              <a:ext uri="{FF2B5EF4-FFF2-40B4-BE49-F238E27FC236}">
                <a16:creationId xmlns:a16="http://schemas.microsoft.com/office/drawing/2014/main" id="{FA51AE7B-48F9-F4CE-C547-2A3B5E4604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96" y="10290877"/>
            <a:ext cx="8708280" cy="2905082"/>
          </a:xfrm>
          <a:prstGeom prst="rect">
            <a:avLst/>
          </a:prstGeom>
        </p:spPr>
      </p:pic>
      <p:sp>
        <p:nvSpPr>
          <p:cNvPr id="2" name="Titel 17">
            <a:extLst>
              <a:ext uri="{FF2B5EF4-FFF2-40B4-BE49-F238E27FC236}">
                <a16:creationId xmlns:a16="http://schemas.microsoft.com/office/drawing/2014/main" id="{AC0E9320-28FB-9467-9C66-7911C217047C}"/>
              </a:ext>
            </a:extLst>
          </p:cNvPr>
          <p:cNvSpPr txBox="1">
            <a:spLocks/>
          </p:cNvSpPr>
          <p:nvPr/>
        </p:nvSpPr>
        <p:spPr>
          <a:xfrm>
            <a:off x="1899889" y="8305351"/>
            <a:ext cx="19912706" cy="1571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Libor Vošický, předseda představenstva Stavební spořitelny České spořitelny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předseda Asociace českých stavebních spořitelen</a:t>
            </a:r>
            <a:endParaRPr lang="de-DE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2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8683772fdb_2_0"/>
          <p:cNvSpPr txBox="1">
            <a:spLocks noGrp="1"/>
          </p:cNvSpPr>
          <p:nvPr>
            <p:ph type="body" idx="1"/>
          </p:nvPr>
        </p:nvSpPr>
        <p:spPr>
          <a:xfrm>
            <a:off x="1441946" y="2840296"/>
            <a:ext cx="16642217" cy="194049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cs-CZ" sz="3199" b="1" dirty="0">
                <a:solidFill>
                  <a:srgbClr val="506B49"/>
                </a:solidFill>
                <a:latin typeface="Arial"/>
                <a:ea typeface="Arial"/>
                <a:cs typeface="Arial"/>
                <a:sym typeface="Arial"/>
              </a:rPr>
              <a:t>Cíle spolupráce</a:t>
            </a:r>
            <a:r>
              <a:rPr lang="cs-CZ" sz="3199" dirty="0">
                <a:solidFill>
                  <a:srgbClr val="506B49"/>
                </a:solidFill>
                <a:latin typeface="Arial"/>
                <a:ea typeface="Arial"/>
                <a:cs typeface="Arial"/>
                <a:sym typeface="Arial"/>
              </a:rPr>
              <a:t> stavebních spořitelen se státem v oblasti podpory financování </a:t>
            </a:r>
            <a:br>
              <a:rPr lang="cs-CZ" sz="3199" dirty="0">
                <a:solidFill>
                  <a:srgbClr val="506B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199" dirty="0">
                <a:solidFill>
                  <a:srgbClr val="506B49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cs-CZ" sz="3199" dirty="0">
                <a:solidFill>
                  <a:srgbClr val="506B49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administrace</a:t>
            </a:r>
            <a:r>
              <a:rPr lang="cs-CZ" sz="3199" dirty="0">
                <a:solidFill>
                  <a:srgbClr val="506B49"/>
                </a:solidFill>
                <a:latin typeface="Arial"/>
                <a:ea typeface="Arial"/>
                <a:cs typeface="Arial"/>
                <a:sym typeface="Arial"/>
              </a:rPr>
              <a:t> dotací energetických úspor domácností a obnovitelných zdrojů energie:</a:t>
            </a:r>
          </a:p>
          <a:p>
            <a:pPr marL="0" indent="0">
              <a:lnSpc>
                <a:spcPct val="115000"/>
              </a:lnSpc>
              <a:buNone/>
            </a:pPr>
            <a:endParaRPr lang="cs-CZ" sz="3199" dirty="0">
              <a:solidFill>
                <a:srgbClr val="506B49"/>
              </a:solidFill>
            </a:endParaRPr>
          </a:p>
        </p:txBody>
      </p:sp>
      <p:sp>
        <p:nvSpPr>
          <p:cNvPr id="726" name="Google Shape;726;g28683772fdb_2_0"/>
          <p:cNvSpPr/>
          <p:nvPr/>
        </p:nvSpPr>
        <p:spPr>
          <a:xfrm>
            <a:off x="1441946" y="10420323"/>
            <a:ext cx="12614114" cy="2152239"/>
          </a:xfrm>
          <a:prstGeom prst="roundRect">
            <a:avLst>
              <a:gd name="adj" fmla="val 14286"/>
            </a:avLst>
          </a:prstGeom>
          <a:solidFill>
            <a:srgbClr val="C7BFAD"/>
          </a:solidFill>
          <a:ln>
            <a:noFill/>
          </a:ln>
        </p:spPr>
        <p:txBody>
          <a:bodyPr spcFirstLastPara="1" wrap="square" lIns="323916" tIns="182802" rIns="182802" bIns="182802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cs-CZ" sz="3199" b="1" dirty="0">
                <a:solidFill>
                  <a:schemeClr val="lt1"/>
                </a:solidFill>
              </a:rPr>
              <a:t>Přispět ke snižování produkce emisí</a:t>
            </a:r>
            <a:r>
              <a:rPr lang="cs-CZ" sz="3199" dirty="0">
                <a:solidFill>
                  <a:schemeClr val="lt1"/>
                </a:solidFill>
              </a:rPr>
              <a:t> znečišťujících látek</a:t>
            </a:r>
            <a:br>
              <a:rPr lang="cs-CZ" sz="3199" dirty="0">
                <a:solidFill>
                  <a:schemeClr val="lt1"/>
                </a:solidFill>
              </a:rPr>
            </a:br>
            <a:r>
              <a:rPr lang="cs-CZ" sz="3199" dirty="0">
                <a:solidFill>
                  <a:schemeClr val="lt1"/>
                </a:solidFill>
              </a:rPr>
              <a:t>a skleníkových plynů a pomoci naplnit cíle státu v oblasti udržitelnosti</a:t>
            </a:r>
            <a:endParaRPr sz="3599" dirty="0">
              <a:solidFill>
                <a:schemeClr val="lt1"/>
              </a:solidFill>
            </a:endParaRPr>
          </a:p>
        </p:txBody>
      </p:sp>
      <p:sp>
        <p:nvSpPr>
          <p:cNvPr id="727" name="Google Shape;727;g28683772fdb_2_0"/>
          <p:cNvSpPr/>
          <p:nvPr/>
        </p:nvSpPr>
        <p:spPr>
          <a:xfrm>
            <a:off x="1436092" y="8683675"/>
            <a:ext cx="12614114" cy="1672964"/>
          </a:xfrm>
          <a:prstGeom prst="roundRect">
            <a:avLst>
              <a:gd name="adj" fmla="val 14286"/>
            </a:avLst>
          </a:prstGeom>
          <a:solidFill>
            <a:srgbClr val="506B49"/>
          </a:solidFill>
          <a:ln>
            <a:noFill/>
          </a:ln>
        </p:spPr>
        <p:txBody>
          <a:bodyPr spcFirstLastPara="1" wrap="square" lIns="323916" tIns="182802" rIns="182802" bIns="182802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cs-CZ" sz="3199" b="1" dirty="0">
                <a:solidFill>
                  <a:schemeClr val="lt1"/>
                </a:solidFill>
              </a:rPr>
              <a:t>Snížit náklady státu na administraci</a:t>
            </a:r>
            <a:r>
              <a:rPr lang="cs-CZ" sz="3199" dirty="0">
                <a:solidFill>
                  <a:schemeClr val="lt1"/>
                </a:solidFill>
              </a:rPr>
              <a:t> dotačních podpor na investice do energetických úspor domácností</a:t>
            </a:r>
            <a:endParaRPr sz="3599" dirty="0">
              <a:solidFill>
                <a:schemeClr val="lt1"/>
              </a:solidFill>
            </a:endParaRPr>
          </a:p>
        </p:txBody>
      </p:sp>
      <p:sp>
        <p:nvSpPr>
          <p:cNvPr id="728" name="Google Shape;728;g28683772fdb_2_0"/>
          <p:cNvSpPr/>
          <p:nvPr/>
        </p:nvSpPr>
        <p:spPr>
          <a:xfrm>
            <a:off x="1436092" y="6947027"/>
            <a:ext cx="12614114" cy="1672964"/>
          </a:xfrm>
          <a:prstGeom prst="roundRect">
            <a:avLst>
              <a:gd name="adj" fmla="val 14286"/>
            </a:avLst>
          </a:prstGeom>
          <a:solidFill>
            <a:srgbClr val="C7BFAD"/>
          </a:solidFill>
          <a:ln>
            <a:noFill/>
          </a:ln>
        </p:spPr>
        <p:txBody>
          <a:bodyPr spcFirstLastPara="1" wrap="square" lIns="323916" tIns="182802" rIns="182802" bIns="182802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cs-CZ" sz="3199" b="1" dirty="0">
                <a:solidFill>
                  <a:schemeClr val="lt1"/>
                </a:solidFill>
              </a:rPr>
              <a:t>Usnadnit občanům přístup k levnější a zelenější energii</a:t>
            </a:r>
            <a:r>
              <a:rPr lang="cs-CZ" sz="3199" dirty="0">
                <a:solidFill>
                  <a:schemeClr val="lt1"/>
                </a:solidFill>
              </a:rPr>
              <a:t> </a:t>
            </a:r>
            <a:br>
              <a:rPr lang="cs-CZ" sz="3199" dirty="0">
                <a:solidFill>
                  <a:schemeClr val="lt1"/>
                </a:solidFill>
              </a:rPr>
            </a:br>
            <a:r>
              <a:rPr lang="cs-CZ" sz="3199" dirty="0">
                <a:solidFill>
                  <a:schemeClr val="lt1"/>
                </a:solidFill>
              </a:rPr>
              <a:t>a posílit míru energetické soběstačnosti českých domácností</a:t>
            </a:r>
            <a:endParaRPr sz="3199" b="1" dirty="0">
              <a:solidFill>
                <a:schemeClr val="lt1"/>
              </a:solidFill>
            </a:endParaRPr>
          </a:p>
        </p:txBody>
      </p:sp>
      <p:sp>
        <p:nvSpPr>
          <p:cNvPr id="729" name="Google Shape;729;g28683772fdb_2_0"/>
          <p:cNvSpPr/>
          <p:nvPr/>
        </p:nvSpPr>
        <p:spPr>
          <a:xfrm>
            <a:off x="1436092" y="4844474"/>
            <a:ext cx="12614114" cy="2038869"/>
          </a:xfrm>
          <a:prstGeom prst="roundRect">
            <a:avLst>
              <a:gd name="adj" fmla="val 14286"/>
            </a:avLst>
          </a:prstGeom>
          <a:solidFill>
            <a:srgbClr val="506B49"/>
          </a:solidFill>
          <a:ln>
            <a:noFill/>
          </a:ln>
          <a:effectLst/>
        </p:spPr>
        <p:txBody>
          <a:bodyPr spcFirstLastPara="1" wrap="square" lIns="323916" tIns="182802" rIns="182802" bIns="182802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cs-CZ" sz="3199" b="1" dirty="0">
                <a:solidFill>
                  <a:schemeClr val="lt1"/>
                </a:solidFill>
              </a:rPr>
              <a:t>Zvýšit dostupnost financování energeticky úsporných opatření</a:t>
            </a:r>
            <a:r>
              <a:rPr lang="cs-CZ" sz="3199" dirty="0">
                <a:solidFill>
                  <a:schemeClr val="lt1"/>
                </a:solidFill>
              </a:rPr>
              <a:t> pro občany ČR a zjednodušit přístup k prostředkům </a:t>
            </a:r>
            <a:br>
              <a:rPr lang="cs-CZ" sz="3199" dirty="0">
                <a:solidFill>
                  <a:schemeClr val="lt1"/>
                </a:solidFill>
                <a:highlight>
                  <a:srgbClr val="506B49"/>
                </a:highlight>
              </a:rPr>
            </a:br>
            <a:r>
              <a:rPr lang="cs-CZ" sz="3199" dirty="0">
                <a:solidFill>
                  <a:schemeClr val="lt1"/>
                </a:solidFill>
              </a:rPr>
              <a:t>z podpůrných a dotačních programů</a:t>
            </a:r>
            <a:endParaRPr sz="3199" b="1" dirty="0">
              <a:solidFill>
                <a:schemeClr val="lt1"/>
              </a:solidFill>
            </a:endParaRPr>
          </a:p>
        </p:txBody>
      </p:sp>
      <p:pic>
        <p:nvPicPr>
          <p:cNvPr id="9" name="Google Shape;717;g28409623b3a_6_0">
            <a:extLst>
              <a:ext uri="{FF2B5EF4-FFF2-40B4-BE49-F238E27FC236}">
                <a16:creationId xmlns:a16="http://schemas.microsoft.com/office/drawing/2014/main" id="{E89DF673-11F7-2968-82F1-FF855661066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4635" r="8225"/>
          <a:stretch/>
        </p:blipFill>
        <p:spPr>
          <a:xfrm>
            <a:off x="14279303" y="4974261"/>
            <a:ext cx="8193844" cy="7538026"/>
          </a:xfrm>
          <a:prstGeom prst="roundRect">
            <a:avLst>
              <a:gd name="adj" fmla="val 5247"/>
            </a:avLst>
          </a:prstGeom>
          <a:solidFill>
            <a:srgbClr val="BFBFBF"/>
          </a:solidFill>
          <a:ln>
            <a:noFill/>
          </a:ln>
        </p:spPr>
      </p:pic>
      <p:sp>
        <p:nvSpPr>
          <p:cNvPr id="4" name="TextBox 25">
            <a:extLst>
              <a:ext uri="{FF2B5EF4-FFF2-40B4-BE49-F238E27FC236}">
                <a16:creationId xmlns:a16="http://schemas.microsoft.com/office/drawing/2014/main" id="{CCD211AE-9B18-BE3B-EA0C-52AB6061A420}"/>
              </a:ext>
            </a:extLst>
          </p:cNvPr>
          <p:cNvSpPr txBox="1"/>
          <p:nvPr/>
        </p:nvSpPr>
        <p:spPr>
          <a:xfrm>
            <a:off x="1441946" y="593788"/>
            <a:ext cx="21031201" cy="1875600"/>
          </a:xfrm>
          <a:prstGeom prst="rect">
            <a:avLst/>
          </a:prstGeom>
          <a:solidFill>
            <a:srgbClr val="59775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Memorandum o spolupráci AČSS, MF a MŽP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779857-EA98-EA5D-A238-D1A00464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2F6DF26-3B1D-4357-F0DA-4ED3C003F552}"/>
              </a:ext>
            </a:extLst>
          </p:cNvPr>
          <p:cNvSpPr txBox="1"/>
          <p:nvPr/>
        </p:nvSpPr>
        <p:spPr>
          <a:xfrm>
            <a:off x="3737554" y="12683807"/>
            <a:ext cx="4161612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cs-CZ" sz="2000" dirty="0">
                <a:solidFill>
                  <a:srgbClr val="506B49"/>
                </a:solidFill>
              </a:rPr>
              <a:t>Zdroj: odhad AČSS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A233A8F-4C0F-E937-1D19-95FDC25B7441}"/>
              </a:ext>
            </a:extLst>
          </p:cNvPr>
          <p:cNvSpPr txBox="1"/>
          <p:nvPr/>
        </p:nvSpPr>
        <p:spPr>
          <a:xfrm>
            <a:off x="14117654" y="11367952"/>
            <a:ext cx="4161612" cy="499319"/>
          </a:xfrm>
          <a:prstGeom prst="rect">
            <a:avLst/>
          </a:prstGeom>
          <a:noFill/>
        </p:spPr>
        <p:txBody>
          <a:bodyPr wrap="square" lIns="182832" tIns="91416" rIns="182832" bIns="91416" rtlCol="0" anchor="t">
            <a:spAutoFit/>
          </a:bodyPr>
          <a:lstStyle/>
          <a:p>
            <a:pPr algn="l">
              <a:lnSpc>
                <a:spcPct val="107000"/>
              </a:lnSpc>
            </a:pPr>
            <a:r>
              <a:rPr lang="cs-CZ" sz="2000" dirty="0">
                <a:solidFill>
                  <a:srgbClr val="506B49"/>
                </a:solidFill>
              </a:rPr>
              <a:t>Zdroj: ČNB</a:t>
            </a:r>
          </a:p>
        </p:txBody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id="{20B6B6E5-575E-ABF6-AC12-1F191562E3D0}"/>
              </a:ext>
            </a:extLst>
          </p:cNvPr>
          <p:cNvSpPr txBox="1"/>
          <p:nvPr/>
        </p:nvSpPr>
        <p:spPr>
          <a:xfrm>
            <a:off x="2550557" y="421963"/>
            <a:ext cx="21031201" cy="1875600"/>
          </a:xfrm>
          <a:prstGeom prst="rect">
            <a:avLst/>
          </a:prstGeom>
          <a:solidFill>
            <a:srgbClr val="59775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Stavební spoření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7E4B8CA0-33B4-A7F1-784D-26724B96943B}"/>
              </a:ext>
            </a:extLst>
          </p:cNvPr>
          <p:cNvSpPr/>
          <p:nvPr/>
        </p:nvSpPr>
        <p:spPr>
          <a:xfrm>
            <a:off x="113950" y="0"/>
            <a:ext cx="2261937" cy="13716000"/>
          </a:xfrm>
          <a:prstGeom prst="rect">
            <a:avLst/>
          </a:prstGeom>
          <a:solidFill>
            <a:srgbClr val="C7B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665F739-BE23-4249-B82B-8A6175309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31331"/>
              </p:ext>
            </p:extLst>
          </p:nvPr>
        </p:nvGraphicFramePr>
        <p:xfrm>
          <a:off x="3737554" y="2514093"/>
          <a:ext cx="9346681" cy="590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64A0935A-7F08-4084-AF09-1C5850B5F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8111"/>
              </p:ext>
            </p:extLst>
          </p:nvPr>
        </p:nvGraphicFramePr>
        <p:xfrm>
          <a:off x="13768314" y="4738254"/>
          <a:ext cx="9021905" cy="674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6D151C87-8958-4CCF-94FF-B35E0FEFD5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644399"/>
              </p:ext>
            </p:extLst>
          </p:nvPr>
        </p:nvGraphicFramePr>
        <p:xfrm>
          <a:off x="3737553" y="8424010"/>
          <a:ext cx="9346681" cy="428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0570ACDC-0812-B56D-3F8B-738020539292}"/>
              </a:ext>
            </a:extLst>
          </p:cNvPr>
          <p:cNvSpPr txBox="1"/>
          <p:nvPr/>
        </p:nvSpPr>
        <p:spPr>
          <a:xfrm>
            <a:off x="3737554" y="7909703"/>
            <a:ext cx="4161612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cs-CZ" sz="2000" dirty="0">
                <a:solidFill>
                  <a:srgbClr val="506B49"/>
                </a:solidFill>
              </a:rPr>
              <a:t>Zdroj: AČSS</a:t>
            </a:r>
          </a:p>
        </p:txBody>
      </p:sp>
    </p:spTree>
    <p:extLst>
      <p:ext uri="{BB962C8B-B14F-4D97-AF65-F5344CB8AC3E}">
        <p14:creationId xmlns:p14="http://schemas.microsoft.com/office/powerpoint/2010/main" val="101708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779857-EA98-EA5D-A238-D1A00464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597C-028E-473F-BF50-BBB8B8A24EC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1FC9D00-B65A-845A-344C-1B9ED70BBDBE}"/>
              </a:ext>
            </a:extLst>
          </p:cNvPr>
          <p:cNvSpPr txBox="1"/>
          <p:nvPr/>
        </p:nvSpPr>
        <p:spPr>
          <a:xfrm>
            <a:off x="13190607" y="12583302"/>
            <a:ext cx="4161612" cy="499319"/>
          </a:xfrm>
          <a:prstGeom prst="rect">
            <a:avLst/>
          </a:prstGeom>
          <a:noFill/>
        </p:spPr>
        <p:txBody>
          <a:bodyPr wrap="square" lIns="182832" tIns="91416" rIns="182832" bIns="91416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cs-CZ" sz="2000" dirty="0">
                <a:solidFill>
                  <a:srgbClr val="506B49"/>
                </a:solidFill>
              </a:rPr>
              <a:t>Zdroj: ČTK, MF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E55964E-C314-7D3E-D991-0EBBC2226D9A}"/>
              </a:ext>
            </a:extLst>
          </p:cNvPr>
          <p:cNvSpPr txBox="1"/>
          <p:nvPr/>
        </p:nvSpPr>
        <p:spPr>
          <a:xfrm>
            <a:off x="2533155" y="12643516"/>
            <a:ext cx="11544559" cy="828640"/>
          </a:xfrm>
          <a:prstGeom prst="rect">
            <a:avLst/>
          </a:prstGeom>
          <a:noFill/>
        </p:spPr>
        <p:txBody>
          <a:bodyPr wrap="square" lIns="182832" tIns="91416" rIns="182832" bIns="91416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cs-CZ" sz="2000" dirty="0">
                <a:solidFill>
                  <a:srgbClr val="506B49"/>
                </a:solidFill>
              </a:rPr>
              <a:t>Zdroj: ČTK, ČNB</a:t>
            </a:r>
          </a:p>
          <a:p>
            <a:pPr>
              <a:lnSpc>
                <a:spcPct val="107000"/>
              </a:lnSpc>
            </a:pPr>
            <a:r>
              <a:rPr lang="cs-CZ" sz="2000" dirty="0">
                <a:solidFill>
                  <a:srgbClr val="506B49"/>
                </a:solidFill>
              </a:rPr>
              <a:t>Pozn: Data nezajištěných úvěrů, jsou z vysokého podílu v účelu rekonstrukce.</a:t>
            </a: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5C314783-30CC-7054-E1C3-F31387F4EA89}"/>
              </a:ext>
            </a:extLst>
          </p:cNvPr>
          <p:cNvSpPr txBox="1"/>
          <p:nvPr/>
        </p:nvSpPr>
        <p:spPr>
          <a:xfrm>
            <a:off x="2575257" y="399043"/>
            <a:ext cx="21031201" cy="1875600"/>
          </a:xfrm>
          <a:prstGeom prst="rect">
            <a:avLst/>
          </a:prstGeom>
          <a:solidFill>
            <a:srgbClr val="59775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Úvěry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E812AB3D-3876-2AAC-CF97-B3F9B1C05399}"/>
              </a:ext>
            </a:extLst>
          </p:cNvPr>
          <p:cNvSpPr/>
          <p:nvPr/>
        </p:nvSpPr>
        <p:spPr>
          <a:xfrm>
            <a:off x="0" y="0"/>
            <a:ext cx="2261937" cy="13716000"/>
          </a:xfrm>
          <a:prstGeom prst="rect">
            <a:avLst/>
          </a:prstGeom>
          <a:solidFill>
            <a:srgbClr val="C7B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A89FA7C-62DE-4E34-92AE-23E6321E4C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546465"/>
              </p:ext>
            </p:extLst>
          </p:nvPr>
        </p:nvGraphicFramePr>
        <p:xfrm>
          <a:off x="2386340" y="2498990"/>
          <a:ext cx="9615160" cy="504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DB3F626-CAC0-414D-A520-FBA2C9359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686959"/>
              </p:ext>
            </p:extLst>
          </p:nvPr>
        </p:nvGraphicFramePr>
        <p:xfrm>
          <a:off x="2386339" y="7669982"/>
          <a:ext cx="9802486" cy="484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283ED49F-ACC4-4CCC-835C-EE5EEC3E30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250557"/>
              </p:ext>
            </p:extLst>
          </p:nvPr>
        </p:nvGraphicFramePr>
        <p:xfrm>
          <a:off x="12076760" y="2420588"/>
          <a:ext cx="9802486" cy="479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FA32969F-028A-4255-B60D-90ECA9F30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413666"/>
              </p:ext>
            </p:extLst>
          </p:nvPr>
        </p:nvGraphicFramePr>
        <p:xfrm>
          <a:off x="12313226" y="7365182"/>
          <a:ext cx="10165773" cy="595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749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779857-EA98-EA5D-A238-D1A00464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16715" y="12711364"/>
            <a:ext cx="5484971" cy="730250"/>
          </a:xfrm>
        </p:spPr>
        <p:txBody>
          <a:bodyPr/>
          <a:lstStyle/>
          <a:p>
            <a:fld id="{BBE0597C-028E-473F-BF50-BBB8B8A24EC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71958CE-21B5-BED0-DB38-32AD0CF6D1C0}"/>
              </a:ext>
            </a:extLst>
          </p:cNvPr>
          <p:cNvSpPr txBox="1"/>
          <p:nvPr/>
        </p:nvSpPr>
        <p:spPr>
          <a:xfrm>
            <a:off x="3836612" y="11458190"/>
            <a:ext cx="4161612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cs-CZ" sz="2800" dirty="0">
                <a:solidFill>
                  <a:srgbClr val="506B49"/>
                </a:solidFill>
              </a:rPr>
              <a:t>Zdroj: ČNB</a:t>
            </a: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8706579C-68B6-71A7-1514-9E7D83740E00}"/>
              </a:ext>
            </a:extLst>
          </p:cNvPr>
          <p:cNvSpPr txBox="1"/>
          <p:nvPr/>
        </p:nvSpPr>
        <p:spPr>
          <a:xfrm>
            <a:off x="2544082" y="404153"/>
            <a:ext cx="21031201" cy="1875600"/>
          </a:xfrm>
          <a:prstGeom prst="rect">
            <a:avLst/>
          </a:prstGeom>
          <a:solidFill>
            <a:srgbClr val="59775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Podíl poskytnutých úvěrů na přijatých vkladech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329A1CED-FF00-E7DD-0E06-DFDA15547476}"/>
              </a:ext>
            </a:extLst>
          </p:cNvPr>
          <p:cNvSpPr/>
          <p:nvPr/>
        </p:nvSpPr>
        <p:spPr>
          <a:xfrm>
            <a:off x="0" y="0"/>
            <a:ext cx="2261937" cy="13716000"/>
          </a:xfrm>
          <a:prstGeom prst="rect">
            <a:avLst/>
          </a:prstGeom>
          <a:solidFill>
            <a:srgbClr val="C7B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031BB5EC-9AAB-4326-9A21-E3A11353C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866797"/>
              </p:ext>
            </p:extLst>
          </p:nvPr>
        </p:nvGraphicFramePr>
        <p:xfrm>
          <a:off x="12722224" y="2904892"/>
          <a:ext cx="10493375" cy="822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E243C909-B3ED-455C-AA27-8D11DE3CA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10364"/>
              </p:ext>
            </p:extLst>
          </p:nvPr>
        </p:nvGraphicFramePr>
        <p:xfrm>
          <a:off x="2796256" y="3704608"/>
          <a:ext cx="11415044" cy="755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036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BFA438-6789-A18B-F6B5-229C99C3C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r="21075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A495C3-0FB4-F64C-9124-A9D15448DA5F}"/>
              </a:ext>
            </a:extLst>
          </p:cNvPr>
          <p:cNvSpPr/>
          <p:nvPr/>
        </p:nvSpPr>
        <p:spPr>
          <a:xfrm>
            <a:off x="-1" y="-35528"/>
            <a:ext cx="24377650" cy="13716000"/>
          </a:xfrm>
          <a:prstGeom prst="rect">
            <a:avLst/>
          </a:prstGeom>
          <a:solidFill>
            <a:srgbClr val="506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5AAA85-C317-614B-BD71-27B00E280A93}"/>
              </a:ext>
            </a:extLst>
          </p:cNvPr>
          <p:cNvCxnSpPr>
            <a:cxnSpLocks/>
          </p:cNvCxnSpPr>
          <p:nvPr/>
        </p:nvCxnSpPr>
        <p:spPr>
          <a:xfrm>
            <a:off x="22481845" y="6858000"/>
            <a:ext cx="0" cy="5253456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E5D0C7-0591-824E-992F-973BF08B3A60}"/>
              </a:ext>
            </a:extLst>
          </p:cNvPr>
          <p:cNvSpPr txBox="1"/>
          <p:nvPr/>
        </p:nvSpPr>
        <p:spPr>
          <a:xfrm>
            <a:off x="1677436" y="2257186"/>
            <a:ext cx="18705371" cy="427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96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Nový legislativní rámec pro stavebky v roce 2024</a:t>
            </a:r>
            <a:endParaRPr lang="en-US" sz="9600" spc="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9" name="Picture 8" descr="A logo with white letters on a black background&#10;&#10;Description automatically generated">
            <a:extLst>
              <a:ext uri="{FF2B5EF4-FFF2-40B4-BE49-F238E27FC236}">
                <a16:creationId xmlns:a16="http://schemas.microsoft.com/office/drawing/2014/main" id="{FA51AE7B-48F9-F4CE-C547-2A3B5E4604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96" y="10290877"/>
            <a:ext cx="8708280" cy="2905082"/>
          </a:xfrm>
          <a:prstGeom prst="rect">
            <a:avLst/>
          </a:prstGeom>
        </p:spPr>
      </p:pic>
      <p:sp>
        <p:nvSpPr>
          <p:cNvPr id="2" name="Titel 17">
            <a:extLst>
              <a:ext uri="{FF2B5EF4-FFF2-40B4-BE49-F238E27FC236}">
                <a16:creationId xmlns:a16="http://schemas.microsoft.com/office/drawing/2014/main" id="{AC0E9320-28FB-9467-9C66-7911C217047C}"/>
              </a:ext>
            </a:extLst>
          </p:cNvPr>
          <p:cNvSpPr txBox="1">
            <a:spLocks/>
          </p:cNvSpPr>
          <p:nvPr/>
        </p:nvSpPr>
        <p:spPr>
          <a:xfrm>
            <a:off x="1899889" y="8305351"/>
            <a:ext cx="19912706" cy="1571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Michael Pupala, předseda představenstva Modré pyramidy stavební spořitelny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1. místopředseda Asociace českých stavebních spořitelen</a:t>
            </a:r>
            <a:endParaRPr lang="de-DE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8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9CC5DE1-6A12-8A40-B3AA-5AA103CCDB5A}"/>
              </a:ext>
            </a:extLst>
          </p:cNvPr>
          <p:cNvSpPr/>
          <p:nvPr/>
        </p:nvSpPr>
        <p:spPr>
          <a:xfrm>
            <a:off x="0" y="0"/>
            <a:ext cx="2261937" cy="13716000"/>
          </a:xfrm>
          <a:prstGeom prst="rect">
            <a:avLst/>
          </a:prstGeom>
          <a:solidFill>
            <a:srgbClr val="C7B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C4561B-11EE-6F46-827F-41EB966FB184}"/>
              </a:ext>
            </a:extLst>
          </p:cNvPr>
          <p:cNvSpPr txBox="1"/>
          <p:nvPr/>
        </p:nvSpPr>
        <p:spPr>
          <a:xfrm>
            <a:off x="2930871" y="421963"/>
            <a:ext cx="21031201" cy="1875600"/>
          </a:xfrm>
          <a:prstGeom prst="rect">
            <a:avLst/>
          </a:prstGeom>
          <a:solidFill>
            <a:srgbClr val="59775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Novela zákona o stavebním spoření </a:t>
            </a:r>
            <a:r>
              <a:rPr lang="cs-CZ" sz="5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změny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423726BC-2348-E1DA-C99C-22D665E30D3C}"/>
              </a:ext>
            </a:extLst>
          </p:cNvPr>
          <p:cNvGrpSpPr/>
          <p:nvPr/>
        </p:nvGrpSpPr>
        <p:grpSpPr>
          <a:xfrm>
            <a:off x="3651435" y="8237640"/>
            <a:ext cx="20856214" cy="2680905"/>
            <a:chOff x="3477552" y="5792910"/>
            <a:chExt cx="20856214" cy="2680905"/>
          </a:xfrm>
        </p:grpSpPr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884D4FA-25E9-6372-17B5-914DEF1A02F2}"/>
                </a:ext>
              </a:extLst>
            </p:cNvPr>
            <p:cNvSpPr txBox="1"/>
            <p:nvPr/>
          </p:nvSpPr>
          <p:spPr>
            <a:xfrm>
              <a:off x="3737553" y="6657933"/>
              <a:ext cx="20596213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cs-CZ" sz="2800" spc="300" dirty="0">
                  <a:solidFill>
                    <a:schemeClr val="accent6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- Realizace opatření na podporu udržitelného bydlení (nemusí být pevně spjaty s nemovitostí)</a:t>
              </a:r>
            </a:p>
            <a:p>
              <a:pPr lvl="0"/>
              <a:endPara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pPr lvl="0"/>
              <a:r>
                <a:rPr lang="cs-CZ" sz="2800" spc="300" dirty="0">
                  <a:solidFill>
                    <a:schemeClr val="accent6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- Zůstávají bytové potřeby, koupě, výstavba</a:t>
              </a:r>
            </a:p>
            <a:p>
              <a:pPr lvl="0"/>
              <a:endPara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91FB2CD9-F709-DF12-8886-CF38FA81E390}"/>
                </a:ext>
              </a:extLst>
            </p:cNvPr>
            <p:cNvSpPr txBox="1"/>
            <p:nvPr/>
          </p:nvSpPr>
          <p:spPr>
            <a:xfrm>
              <a:off x="3477552" y="5792910"/>
              <a:ext cx="93233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Poppins SemiBold" panose="00000700000000000000" pitchFamily="2" charset="-18"/>
                </a:rPr>
                <a:t> </a:t>
              </a:r>
              <a:r>
                <a:rPr lang="cs-CZ" sz="2800" b="1" spc="600" dirty="0">
                  <a:solidFill>
                    <a:schemeClr val="bg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Poppins SemiBold" panose="00000700000000000000" pitchFamily="2" charset="-18"/>
                </a:rPr>
                <a:t>ROZŠÍŘENÍ ÚČELOVOSTI FINANCOVÁNÍ</a:t>
              </a:r>
              <a:endParaRPr lang="en-US" sz="2800" b="1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endParaRPr>
            </a:p>
          </p:txBody>
        </p:sp>
      </p:grpSp>
      <p:sp>
        <p:nvSpPr>
          <p:cNvPr id="8" name="TextovéPole 12">
            <a:extLst>
              <a:ext uri="{FF2B5EF4-FFF2-40B4-BE49-F238E27FC236}">
                <a16:creationId xmlns:a16="http://schemas.microsoft.com/office/drawing/2014/main" id="{135DC642-2512-C5F6-51C2-D1E40A0421C9}"/>
              </a:ext>
            </a:extLst>
          </p:cNvPr>
          <p:cNvSpPr txBox="1"/>
          <p:nvPr/>
        </p:nvSpPr>
        <p:spPr>
          <a:xfrm>
            <a:off x="3911435" y="4266609"/>
            <a:ext cx="205962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cs-CZ" sz="2800" spc="3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r>
              <a:rPr lang="cs-CZ" sz="2800" b="1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NA JEDNOM MÍSTĚ</a:t>
            </a:r>
            <a:endParaRPr lang="en-US" sz="2800" b="1" spc="6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 SemiBold" panose="00000700000000000000" pitchFamily="2" charset="-18"/>
            </a:endParaRPr>
          </a:p>
          <a:p>
            <a:pPr lvl="0"/>
            <a:endParaRPr lang="cs-CZ" sz="2800" spc="3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lvl="0"/>
            <a:r>
              <a: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- Výhodné financování ze stavebního spoření</a:t>
            </a:r>
          </a:p>
          <a:p>
            <a:pPr lvl="0"/>
            <a:endParaRPr lang="cs-CZ" sz="2800" spc="3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lvl="0"/>
            <a:r>
              <a: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- Poradenství a asistence s vyřízením dotací</a:t>
            </a:r>
          </a:p>
        </p:txBody>
      </p:sp>
    </p:spTree>
    <p:extLst>
      <p:ext uri="{BB962C8B-B14F-4D97-AF65-F5344CB8AC3E}">
        <p14:creationId xmlns:p14="http://schemas.microsoft.com/office/powerpoint/2010/main" val="3884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9CC5DE1-6A12-8A40-B3AA-5AA103CCDB5A}"/>
              </a:ext>
            </a:extLst>
          </p:cNvPr>
          <p:cNvSpPr/>
          <p:nvPr/>
        </p:nvSpPr>
        <p:spPr>
          <a:xfrm>
            <a:off x="0" y="0"/>
            <a:ext cx="226193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A4CC35-7A4C-244C-A96D-03FF32821A07}"/>
              </a:ext>
            </a:extLst>
          </p:cNvPr>
          <p:cNvGrpSpPr/>
          <p:nvPr/>
        </p:nvGrpSpPr>
        <p:grpSpPr>
          <a:xfrm>
            <a:off x="3473067" y="3352351"/>
            <a:ext cx="21277807" cy="3264355"/>
            <a:chOff x="16237878" y="5411168"/>
            <a:chExt cx="11868992" cy="32643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72C0EF-613D-FA42-81FC-054EBA8FEF01}"/>
                </a:ext>
              </a:extLst>
            </p:cNvPr>
            <p:cNvSpPr txBox="1"/>
            <p:nvPr/>
          </p:nvSpPr>
          <p:spPr>
            <a:xfrm>
              <a:off x="16460450" y="5995943"/>
              <a:ext cx="11646420" cy="267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endParaRPr lang="cs-CZ" sz="3200" b="1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endParaRPr>
            </a:p>
            <a:p>
              <a:pPr>
                <a:lnSpc>
                  <a:spcPts val="4080"/>
                </a:lnSpc>
              </a:pPr>
              <a:r>
                <a:rPr lang="cs-CZ" sz="2800" spc="300" dirty="0">
                  <a:solidFill>
                    <a:schemeClr val="accent6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- Stavebky mohou využít zdroje od státu a od EU</a:t>
              </a:r>
            </a:p>
            <a:p>
              <a:pPr marL="457200" indent="-457200">
                <a:lnSpc>
                  <a:spcPts val="4080"/>
                </a:lnSpc>
                <a:buFontTx/>
                <a:buChar char="-"/>
              </a:pPr>
              <a:endPara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pPr>
                <a:lnSpc>
                  <a:spcPts val="4080"/>
                </a:lnSpc>
              </a:pPr>
              <a:r>
                <a:rPr lang="cs-CZ" sz="2800" spc="300" dirty="0">
                  <a:solidFill>
                    <a:schemeClr val="accent6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- Stavebky mohou vydávat dluhopisy se splatností až 20 let</a:t>
              </a:r>
            </a:p>
            <a:p>
              <a:pPr>
                <a:lnSpc>
                  <a:spcPts val="4080"/>
                </a:lnSpc>
              </a:pPr>
              <a:endPara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ECEE71-248E-D445-A728-95B1FD5DEC6C}"/>
                </a:ext>
              </a:extLst>
            </p:cNvPr>
            <p:cNvSpPr txBox="1"/>
            <p:nvPr/>
          </p:nvSpPr>
          <p:spPr>
            <a:xfrm>
              <a:off x="16237878" y="5411168"/>
              <a:ext cx="12547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spc="600" dirty="0">
                  <a:solidFill>
                    <a:schemeClr val="bg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Poppins SemiBold" panose="00000700000000000000" pitchFamily="2" charset="-18"/>
                </a:rPr>
                <a:t>FUNDING</a:t>
              </a:r>
              <a:endParaRPr lang="en-US" sz="2800" b="1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endParaRP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FB5BABBB-CADA-CACE-2AA9-A7628A505FFE}"/>
              </a:ext>
            </a:extLst>
          </p:cNvPr>
          <p:cNvGrpSpPr/>
          <p:nvPr/>
        </p:nvGrpSpPr>
        <p:grpSpPr>
          <a:xfrm>
            <a:off x="3473067" y="6898509"/>
            <a:ext cx="20878811" cy="4157909"/>
            <a:chOff x="3039388" y="4094504"/>
            <a:chExt cx="20878811" cy="4157909"/>
          </a:xfrm>
        </p:grpSpPr>
        <p:sp>
          <p:nvSpPr>
            <p:cNvPr id="2" name="TextBox 23">
              <a:extLst>
                <a:ext uri="{FF2B5EF4-FFF2-40B4-BE49-F238E27FC236}">
                  <a16:creationId xmlns:a16="http://schemas.microsoft.com/office/drawing/2014/main" id="{6EBDFE0F-AB26-7099-3CB5-ECB37E0E395E}"/>
                </a:ext>
              </a:extLst>
            </p:cNvPr>
            <p:cNvSpPr txBox="1"/>
            <p:nvPr/>
          </p:nvSpPr>
          <p:spPr>
            <a:xfrm>
              <a:off x="3039388" y="4094504"/>
              <a:ext cx="2087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spc="600" dirty="0">
                  <a:solidFill>
                    <a:schemeClr val="bg2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Poppins SemiBold" panose="00000700000000000000" pitchFamily="2" charset="-18"/>
                </a:rPr>
                <a:t>ROZŠÍŘENÍ MOŽNOSTÍ POSKYTNUTÍ ÚVĚRU</a:t>
              </a:r>
              <a:endParaRPr lang="en-US" sz="2800" b="1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endParaRP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9B56520-6F13-1E15-5C94-1231E5426F66}"/>
                </a:ext>
              </a:extLst>
            </p:cNvPr>
            <p:cNvSpPr txBox="1"/>
            <p:nvPr/>
          </p:nvSpPr>
          <p:spPr>
            <a:xfrm>
              <a:off x="3438398" y="5143870"/>
              <a:ext cx="19953966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r>
                <a:rPr lang="cs-CZ" sz="2800" spc="300" dirty="0">
                  <a:solidFill>
                    <a:schemeClr val="accent6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- Pojem osoba blízká se sjednocuje s obecnou úpravou v občanském zákoníku</a:t>
              </a:r>
            </a:p>
            <a:p>
              <a:endPara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r>
                <a:rPr lang="cs-CZ" sz="2800" spc="300" dirty="0">
                  <a:solidFill>
                    <a:schemeClr val="accent6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- Rozšiřuje se tak okruh osob, kterým lze poskytnout úvěr</a:t>
              </a:r>
            </a:p>
            <a:p>
              <a:endPara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endPara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  <a:p>
              <a:pPr lvl="0"/>
              <a:endParaRPr lang="cs-CZ" sz="2800" spc="3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06576CC-0FF6-C99D-BECE-B3D8F904165D}"/>
              </a:ext>
            </a:extLst>
          </p:cNvPr>
          <p:cNvSpPr txBox="1"/>
          <p:nvPr/>
        </p:nvSpPr>
        <p:spPr>
          <a:xfrm>
            <a:off x="2821910" y="468762"/>
            <a:ext cx="21031201" cy="1875600"/>
          </a:xfrm>
          <a:prstGeom prst="rect">
            <a:avLst/>
          </a:prstGeom>
          <a:solidFill>
            <a:srgbClr val="59775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Novela zákona o stavebním spoření </a:t>
            </a:r>
            <a:r>
              <a:rPr lang="cs-CZ" sz="5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r>
              <a:rPr lang="cs-CZ" sz="5400" b="1" spc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změny</a:t>
            </a: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98BD50F0-4050-7CDA-E14D-D363A819B6B1}"/>
              </a:ext>
            </a:extLst>
          </p:cNvPr>
          <p:cNvSpPr txBox="1"/>
          <p:nvPr/>
        </p:nvSpPr>
        <p:spPr>
          <a:xfrm>
            <a:off x="3473067" y="10925266"/>
            <a:ext cx="208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6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-18"/>
              </a:rPr>
              <a:t>SNÍŽENÍ STÁTNÍ PODPORY NA 1 000 KČ</a:t>
            </a:r>
            <a:endParaRPr lang="en-US" sz="2800" b="1" spc="6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 SemiBold" panose="000007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8557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lastní 22">
      <a:dk1>
        <a:srgbClr val="742F1E"/>
      </a:dk1>
      <a:lt1>
        <a:srgbClr val="FFFFFF"/>
      </a:lt1>
      <a:dk2>
        <a:srgbClr val="878787"/>
      </a:dk2>
      <a:lt2>
        <a:srgbClr val="C7BFAD"/>
      </a:lt2>
      <a:accent1>
        <a:srgbClr val="742F1E"/>
      </a:accent1>
      <a:accent2>
        <a:srgbClr val="878787"/>
      </a:accent2>
      <a:accent3>
        <a:srgbClr val="A03915"/>
      </a:accent3>
      <a:accent4>
        <a:srgbClr val="B17114"/>
      </a:accent4>
      <a:accent5>
        <a:srgbClr val="67644C"/>
      </a:accent5>
      <a:accent6>
        <a:srgbClr val="39422F"/>
      </a:accent6>
      <a:hlink>
        <a:srgbClr val="2A3130"/>
      </a:hlink>
      <a:folHlink>
        <a:srgbClr val="A039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84</TotalTime>
  <Words>749</Words>
  <Application>Microsoft Office PowerPoint</Application>
  <PresentationFormat>Vlastní</PresentationFormat>
  <Paragraphs>164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Inter SemiBold</vt:lpstr>
      <vt:lpstr>Montserrat</vt:lpstr>
      <vt:lpstr>Montserrat Light</vt:lpstr>
      <vt:lpstr>Roboto</vt:lpstr>
      <vt:lpstr>Segoe UI</vt:lpstr>
      <vt:lpstr>Source Sans Pro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DELL</dc:creator>
  <cp:keywords/>
  <dc:description/>
  <cp:lastModifiedBy>Burečková Hana</cp:lastModifiedBy>
  <cp:revision>15867</cp:revision>
  <dcterms:created xsi:type="dcterms:W3CDTF">2014-11-12T21:47:38Z</dcterms:created>
  <dcterms:modified xsi:type="dcterms:W3CDTF">2024-01-23T14:48:38Z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a63cc4-2ec6-44d2-91a5-2f2bdabdec44_Enabled">
    <vt:lpwstr>true</vt:lpwstr>
  </property>
  <property fmtid="{D5CDD505-2E9C-101B-9397-08002B2CF9AE}" pid="3" name="MSIP_Label_a5a63cc4-2ec6-44d2-91a5-2f2bdabdec44_SetDate">
    <vt:lpwstr>2024-01-21T21:59:07Z</vt:lpwstr>
  </property>
  <property fmtid="{D5CDD505-2E9C-101B-9397-08002B2CF9AE}" pid="4" name="MSIP_Label_a5a63cc4-2ec6-44d2-91a5-2f2bdabdec44_Method">
    <vt:lpwstr>Privileged</vt:lpwstr>
  </property>
  <property fmtid="{D5CDD505-2E9C-101B-9397-08002B2CF9AE}" pid="5" name="MSIP_Label_a5a63cc4-2ec6-44d2-91a5-2f2bdabdec44_Name">
    <vt:lpwstr>a5a63cc4-2ec6-44d2-91a5-2f2bdabdec44</vt:lpwstr>
  </property>
  <property fmtid="{D5CDD505-2E9C-101B-9397-08002B2CF9AE}" pid="6" name="MSIP_Label_a5a63cc4-2ec6-44d2-91a5-2f2bdabdec44_SiteId">
    <vt:lpwstr>64af2aee-7d6c-49ac-a409-192d3fee73b8</vt:lpwstr>
  </property>
  <property fmtid="{D5CDD505-2E9C-101B-9397-08002B2CF9AE}" pid="7" name="MSIP_Label_a5a63cc4-2ec6-44d2-91a5-2f2bdabdec44_ActionId">
    <vt:lpwstr>c7a484bc-5e4e-4af5-baf3-588a50dbd780</vt:lpwstr>
  </property>
  <property fmtid="{D5CDD505-2E9C-101B-9397-08002B2CF9AE}" pid="8" name="MSIP_Label_a5a63cc4-2ec6-44d2-91a5-2f2bdabdec44_ContentBits">
    <vt:lpwstr>1</vt:lpwstr>
  </property>
  <property fmtid="{D5CDD505-2E9C-101B-9397-08002B2CF9AE}" pid="9" name="MSIP_Label_076d9757-80ae-4c87-b4d7-9ffa7a0710d0_Enabled">
    <vt:lpwstr>true</vt:lpwstr>
  </property>
  <property fmtid="{D5CDD505-2E9C-101B-9397-08002B2CF9AE}" pid="10" name="MSIP_Label_076d9757-80ae-4c87-b4d7-9ffa7a0710d0_SetDate">
    <vt:lpwstr>2024-01-22T07:33:53Z</vt:lpwstr>
  </property>
  <property fmtid="{D5CDD505-2E9C-101B-9397-08002B2CF9AE}" pid="11" name="MSIP_Label_076d9757-80ae-4c87-b4d7-9ffa7a0710d0_Method">
    <vt:lpwstr>Standard</vt:lpwstr>
  </property>
  <property fmtid="{D5CDD505-2E9C-101B-9397-08002B2CF9AE}" pid="12" name="MSIP_Label_076d9757-80ae-4c87-b4d7-9ffa7a0710d0_Name">
    <vt:lpwstr>C1 - Internal</vt:lpwstr>
  </property>
  <property fmtid="{D5CDD505-2E9C-101B-9397-08002B2CF9AE}" pid="13" name="MSIP_Label_076d9757-80ae-4c87-b4d7-9ffa7a0710d0_SiteId">
    <vt:lpwstr>c79e7c80-cff5-4503-b468-3702cea89272</vt:lpwstr>
  </property>
  <property fmtid="{D5CDD505-2E9C-101B-9397-08002B2CF9AE}" pid="14" name="MSIP_Label_076d9757-80ae-4c87-b4d7-9ffa7a0710d0_ActionId">
    <vt:lpwstr>cc7071dc-25c7-4704-8338-56c84d975ef8</vt:lpwstr>
  </property>
  <property fmtid="{D5CDD505-2E9C-101B-9397-08002B2CF9AE}" pid="15" name="MSIP_Label_076d9757-80ae-4c87-b4d7-9ffa7a0710d0_ContentBits">
    <vt:lpwstr>0</vt:lpwstr>
  </property>
  <property fmtid="{D5CDD505-2E9C-101B-9397-08002B2CF9AE}" pid="16" name="Kod_Duvernosti">
    <vt:lpwstr>KB_C1_INTERNAL_992521</vt:lpwstr>
  </property>
</Properties>
</file>